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3"/>
  </p:notesMasterIdLst>
  <p:sldIdLst>
    <p:sldId id="265" r:id="rId2"/>
    <p:sldId id="266" r:id="rId3"/>
    <p:sldId id="267" r:id="rId4"/>
    <p:sldId id="268" r:id="rId5"/>
    <p:sldId id="269" r:id="rId6"/>
    <p:sldId id="323" r:id="rId7"/>
    <p:sldId id="324" r:id="rId8"/>
    <p:sldId id="325" r:id="rId9"/>
    <p:sldId id="326" r:id="rId10"/>
    <p:sldId id="327" r:id="rId11"/>
    <p:sldId id="328" r:id="rId12"/>
    <p:sldId id="329" r:id="rId13"/>
    <p:sldId id="330" r:id="rId14"/>
    <p:sldId id="272" r:id="rId15"/>
    <p:sldId id="273" r:id="rId16"/>
    <p:sldId id="331" r:id="rId17"/>
    <p:sldId id="274" r:id="rId18"/>
    <p:sldId id="277" r:id="rId19"/>
    <p:sldId id="278" r:id="rId20"/>
    <p:sldId id="279" r:id="rId21"/>
    <p:sldId id="280" r:id="rId22"/>
    <p:sldId id="281" r:id="rId23"/>
    <p:sldId id="282" r:id="rId24"/>
    <p:sldId id="322" r:id="rId25"/>
    <p:sldId id="257" r:id="rId26"/>
    <p:sldId id="258" r:id="rId27"/>
    <p:sldId id="259" r:id="rId28"/>
    <p:sldId id="260" r:id="rId29"/>
    <p:sldId id="332" r:id="rId30"/>
    <p:sldId id="261" r:id="rId31"/>
    <p:sldId id="262" r:id="rId32"/>
    <p:sldId id="263" r:id="rId33"/>
    <p:sldId id="264" r:id="rId34"/>
    <p:sldId id="333" r:id="rId35"/>
    <p:sldId id="298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306" r:id="rId44"/>
    <p:sldId id="307" r:id="rId45"/>
    <p:sldId id="316" r:id="rId46"/>
    <p:sldId id="319" r:id="rId47"/>
    <p:sldId id="320" r:id="rId48"/>
    <p:sldId id="308" r:id="rId49"/>
    <p:sldId id="283" r:id="rId50"/>
    <p:sldId id="284" r:id="rId51"/>
    <p:sldId id="285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560"/>
    <p:restoredTop sz="94639"/>
  </p:normalViewPr>
  <p:slideViewPr>
    <p:cSldViewPr snapToGrid="0" snapToObjects="1">
      <p:cViewPr varScale="1">
        <p:scale>
          <a:sx n="110" d="100"/>
          <a:sy n="110" d="100"/>
        </p:scale>
        <p:origin x="1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94F922-F9BA-6D4F-9D67-109E65BA4381}" type="datetimeFigureOut">
              <a:rPr lang="en-US" smtClean="0"/>
              <a:t>9/18/23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40B479-2809-604A-9510-F011B3AFC6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09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76BC7-CB03-8D43-83F5-AF3FE0545A2F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83B4A-EF9E-304C-92A5-3D98862B05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76BC7-CB03-8D43-83F5-AF3FE0545A2F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83B4A-EF9E-304C-92A5-3D98862B05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76BC7-CB03-8D43-83F5-AF3FE0545A2F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83B4A-EF9E-304C-92A5-3D98862B05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76BC7-CB03-8D43-83F5-AF3FE0545A2F}" type="datetimeFigureOut">
              <a:rPr lang="en-US" smtClean="0"/>
              <a:t>9/18/23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83B4A-EF9E-304C-92A5-3D98862B05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76BC7-CB03-8D43-83F5-AF3FE0545A2F}" type="datetimeFigureOut">
              <a:rPr lang="en-US" smtClean="0"/>
              <a:t>9/18/23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83B4A-EF9E-304C-92A5-3D98862B05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76BC7-CB03-8D43-83F5-AF3FE0545A2F}" type="datetimeFigureOut">
              <a:rPr lang="en-US" smtClean="0"/>
              <a:t>9/18/23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83B4A-EF9E-304C-92A5-3D98862B05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76BC7-CB03-8D43-83F5-AF3FE0545A2F}" type="datetimeFigureOut">
              <a:rPr lang="en-US" smtClean="0"/>
              <a:t>9/18/23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83B4A-EF9E-304C-92A5-3D98862B05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76BC7-CB03-8D43-83F5-AF3FE0545A2F}" type="datetimeFigureOut">
              <a:rPr lang="en-US" smtClean="0"/>
              <a:t>9/18/23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83B4A-EF9E-304C-92A5-3D98862B05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76BC7-CB03-8D43-83F5-AF3FE0545A2F}" type="datetimeFigureOut">
              <a:rPr lang="en-US" smtClean="0"/>
              <a:t>9/18/23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83B4A-EF9E-304C-92A5-3D98862B05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76BC7-CB03-8D43-83F5-AF3FE0545A2F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83B4A-EF9E-304C-92A5-3D98862B05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76BC7-CB03-8D43-83F5-AF3FE0545A2F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83B4A-EF9E-304C-92A5-3D98862B051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76BC7-CB03-8D43-83F5-AF3FE0545A2F}" type="datetimeFigureOut">
              <a:rPr lang="en-US" smtClean="0"/>
              <a:t>9/18/23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83B4A-EF9E-304C-92A5-3D98862B05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823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7kjTV3OrY4s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P8y5azcjKs0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g"/><Relationship Id="rId7" Type="http://schemas.openxmlformats.org/officeDocument/2006/relationships/image" Target="../media/image2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10" Type="http://schemas.openxmlformats.org/officeDocument/2006/relationships/image" Target="../media/image24.png"/><Relationship Id="rId4" Type="http://schemas.openxmlformats.org/officeDocument/2006/relationships/image" Target="../media/image18.jpg"/><Relationship Id="rId9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37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image" Target="../media/image38.emf"/><Relationship Id="rId7" Type="http://schemas.openxmlformats.org/officeDocument/2006/relationships/image" Target="../media/image42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emf"/><Relationship Id="rId5" Type="http://schemas.openxmlformats.org/officeDocument/2006/relationships/image" Target="../media/image40.emf"/><Relationship Id="rId4" Type="http://schemas.openxmlformats.org/officeDocument/2006/relationships/image" Target="../media/image39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52.jpg"/><Relationship Id="rId4" Type="http://schemas.openxmlformats.org/officeDocument/2006/relationships/image" Target="../media/image51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57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2.em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1.emf"/><Relationship Id="rId5" Type="http://schemas.openxmlformats.org/officeDocument/2006/relationships/image" Target="../media/image60.emf"/><Relationship Id="rId4" Type="http://schemas.openxmlformats.org/officeDocument/2006/relationships/image" Target="../media/image59.emf"/><Relationship Id="rId9" Type="http://schemas.openxmlformats.org/officeDocument/2006/relationships/image" Target="../media/image4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44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74.emf"/><Relationship Id="rId4" Type="http://schemas.openxmlformats.org/officeDocument/2006/relationships/image" Target="../media/image73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77.tif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tif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tif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tif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tif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tif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tif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tif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10.png"/><Relationship Id="rId7" Type="http://schemas.openxmlformats.org/officeDocument/2006/relationships/image" Target="../media/image9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Relationship Id="rId9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673F5D-CC59-584B-94D4-E54BFFA436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34A670-F671-CE40-BD64-E835E1CAFA15}"/>
              </a:ext>
            </a:extLst>
          </p:cNvPr>
          <p:cNvSpPr txBox="1"/>
          <p:nvPr/>
        </p:nvSpPr>
        <p:spPr>
          <a:xfrm>
            <a:off x="1401289" y="694954"/>
            <a:ext cx="634142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Super Simple </a:t>
            </a:r>
          </a:p>
          <a:p>
            <a:pPr algn="ctr"/>
            <a:r>
              <a:rPr lang="en-US" sz="100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Music Centers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9A1A3C-F9A1-2248-8EE4-86028EB014F3}"/>
              </a:ext>
            </a:extLst>
          </p:cNvPr>
          <p:cNvSpPr txBox="1"/>
          <p:nvPr/>
        </p:nvSpPr>
        <p:spPr>
          <a:xfrm>
            <a:off x="1401289" y="4836226"/>
            <a:ext cx="634142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Stacy Werner – September 2023</a:t>
            </a:r>
          </a:p>
        </p:txBody>
      </p:sp>
    </p:spTree>
    <p:extLst>
      <p:ext uri="{BB962C8B-B14F-4D97-AF65-F5344CB8AC3E}">
        <p14:creationId xmlns:p14="http://schemas.microsoft.com/office/powerpoint/2010/main" val="93849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673F5D-CC59-584B-94D4-E54BFFA436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34A670-F671-CE40-BD64-E835E1CAFA15}"/>
              </a:ext>
            </a:extLst>
          </p:cNvPr>
          <p:cNvSpPr txBox="1"/>
          <p:nvPr/>
        </p:nvSpPr>
        <p:spPr>
          <a:xfrm>
            <a:off x="426027" y="201025"/>
            <a:ext cx="82919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Why Centers in the Music Room?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9A1A3C-F9A1-2248-8EE4-86028EB014F3}"/>
              </a:ext>
            </a:extLst>
          </p:cNvPr>
          <p:cNvSpPr txBox="1"/>
          <p:nvPr/>
        </p:nvSpPr>
        <p:spPr>
          <a:xfrm>
            <a:off x="426027" y="1485660"/>
            <a:ext cx="8542813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8625" indent="-428625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Play based learning</a:t>
            </a:r>
          </a:p>
          <a:p>
            <a:pPr marL="428625" indent="-428625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Student directed learning</a:t>
            </a:r>
          </a:p>
          <a:p>
            <a:pPr marL="428625" indent="-428625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Encourage collaboration, responsibility and problem solving</a:t>
            </a:r>
          </a:p>
          <a:p>
            <a:pPr marL="428625" indent="-428625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Differentiate to meet the needs of different learners</a:t>
            </a:r>
          </a:p>
          <a:p>
            <a:pPr marL="428625" indent="-428625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Teacher acts as a facilitator</a:t>
            </a:r>
          </a:p>
          <a:p>
            <a:pPr marL="428625" indent="-428625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Teacher can use the time to assess students one on one</a:t>
            </a:r>
          </a:p>
          <a:p>
            <a:pPr marL="428625" indent="-428625">
              <a:lnSpc>
                <a:spcPct val="20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Centers are hands-on, engaging, and fun!</a:t>
            </a:r>
          </a:p>
          <a:p>
            <a:pPr marL="428625" indent="-428625">
              <a:lnSpc>
                <a:spcPct val="200000"/>
              </a:lnSpc>
              <a:buFont typeface="Wingdings" pitchFamily="2" charset="2"/>
              <a:buChar char="§"/>
            </a:pPr>
            <a:endParaRPr lang="en-US" sz="27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756504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673F5D-CC59-584B-94D4-E54BFFA436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34A670-F671-CE40-BD64-E835E1CAFA15}"/>
              </a:ext>
            </a:extLst>
          </p:cNvPr>
          <p:cNvSpPr txBox="1"/>
          <p:nvPr/>
        </p:nvSpPr>
        <p:spPr>
          <a:xfrm>
            <a:off x="426027" y="0"/>
            <a:ext cx="82919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Questions for getting started…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9A1A3C-F9A1-2248-8EE4-86028EB014F3}"/>
              </a:ext>
            </a:extLst>
          </p:cNvPr>
          <p:cNvSpPr txBox="1"/>
          <p:nvPr/>
        </p:nvSpPr>
        <p:spPr>
          <a:xfrm>
            <a:off x="187036" y="1135587"/>
            <a:ext cx="8956964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8625" indent="-42862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What grade levels are you planning for?  (Do K-2, then 3-5)</a:t>
            </a:r>
          </a:p>
          <a:p>
            <a:pPr marL="428625" indent="-42862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How much time do you have?</a:t>
            </a:r>
          </a:p>
          <a:p>
            <a:pPr marL="428625" indent="-42862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How many students do you have in each class?</a:t>
            </a:r>
          </a:p>
          <a:p>
            <a:pPr marL="428625" indent="-42862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What type of work spaces do you have available?</a:t>
            </a:r>
          </a:p>
          <a:p>
            <a:pPr marL="428625" indent="-42862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How can you do centers while teaching multiple grade levels each day?</a:t>
            </a:r>
          </a:p>
          <a:p>
            <a:pPr marL="428625" indent="-42862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What concepts do you want students to work on?</a:t>
            </a:r>
          </a:p>
          <a:p>
            <a:pPr marL="428625" indent="-42862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How can you differentiate centers to meet all the learning needs?</a:t>
            </a:r>
          </a:p>
          <a:p>
            <a:pPr marL="428625" indent="-42862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How can I prepare centers fast?</a:t>
            </a:r>
          </a:p>
        </p:txBody>
      </p:sp>
    </p:spTree>
    <p:extLst>
      <p:ext uri="{BB962C8B-B14F-4D97-AF65-F5344CB8AC3E}">
        <p14:creationId xmlns:p14="http://schemas.microsoft.com/office/powerpoint/2010/main" val="939671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673F5D-CC59-584B-94D4-E54BFFA436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34A670-F671-CE40-BD64-E835E1CAFA15}"/>
              </a:ext>
            </a:extLst>
          </p:cNvPr>
          <p:cNvSpPr txBox="1"/>
          <p:nvPr/>
        </p:nvSpPr>
        <p:spPr>
          <a:xfrm>
            <a:off x="426027" y="25989"/>
            <a:ext cx="82919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Organization and Management: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9A1A3C-F9A1-2248-8EE4-86028EB014F3}"/>
              </a:ext>
            </a:extLst>
          </p:cNvPr>
          <p:cNvSpPr txBox="1"/>
          <p:nvPr/>
        </p:nvSpPr>
        <p:spPr>
          <a:xfrm>
            <a:off x="187036" y="1041652"/>
            <a:ext cx="8956964" cy="6937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8625" indent="-42862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Select 4-6 centers, depending on your class size.</a:t>
            </a:r>
          </a:p>
          <a:p>
            <a:pPr marL="428625" indent="-42862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Allow 5-10 minutes per center (you may need multiple class periods)</a:t>
            </a:r>
          </a:p>
          <a:p>
            <a:pPr marL="428625" indent="-42862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Create groups yourself.</a:t>
            </a:r>
          </a:p>
          <a:p>
            <a:pPr marL="428625" indent="-42862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Have defined spaces. (use tables, desks, bins, music stands, signs, </a:t>
            </a:r>
            <a:r>
              <a:rPr lang="en-US" sz="2100" dirty="0" err="1">
                <a:latin typeface="Arial Rounded MT Bold" panose="020F0704030504030204" pitchFamily="34" charset="77"/>
              </a:rPr>
              <a:t>etc</a:t>
            </a:r>
            <a:r>
              <a:rPr lang="en-US" sz="2100" dirty="0">
                <a:latin typeface="Arial Rounded MT Bold" panose="020F0704030504030204" pitchFamily="34" charset="77"/>
              </a:rPr>
              <a:t>)</a:t>
            </a:r>
          </a:p>
          <a:p>
            <a:pPr marL="428625" indent="-42862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Separate quiet and noisy activities.</a:t>
            </a:r>
          </a:p>
          <a:p>
            <a:pPr marL="428625" indent="-42862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Do not introduce too much new material.</a:t>
            </a:r>
          </a:p>
          <a:p>
            <a:pPr marL="428625" indent="-42862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Use a signal to move to next center.</a:t>
            </a:r>
          </a:p>
          <a:p>
            <a:pPr marL="428625" indent="-42862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Consider leaving one empty center for students who finish early.</a:t>
            </a:r>
          </a:p>
          <a:p>
            <a:pPr marL="428625" indent="-42862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Leave extra time for clean up.</a:t>
            </a:r>
          </a:p>
          <a:p>
            <a:pPr marL="428625" indent="-428625">
              <a:lnSpc>
                <a:spcPct val="150000"/>
              </a:lnSpc>
              <a:buFont typeface="Wingdings" pitchFamily="2" charset="2"/>
              <a:buChar char="§"/>
            </a:pPr>
            <a:r>
              <a:rPr lang="en-US" sz="2100" dirty="0">
                <a:latin typeface="Arial Rounded MT Bold" panose="020F0704030504030204" pitchFamily="34" charset="77"/>
              </a:rPr>
              <a:t>Use one center for assessment.</a:t>
            </a:r>
          </a:p>
          <a:p>
            <a:pPr marL="428625" indent="-428625">
              <a:lnSpc>
                <a:spcPct val="150000"/>
              </a:lnSpc>
              <a:buFont typeface="Wingdings" pitchFamily="2" charset="2"/>
              <a:buChar char="§"/>
            </a:pPr>
            <a:endParaRPr lang="en-US" sz="2100" dirty="0">
              <a:latin typeface="Arial Rounded MT Bold" panose="020F0704030504030204" pitchFamily="34" charset="77"/>
            </a:endParaRPr>
          </a:p>
          <a:p>
            <a:pPr marL="428625" indent="-428625">
              <a:lnSpc>
                <a:spcPct val="150000"/>
              </a:lnSpc>
              <a:buFont typeface="Wingdings" pitchFamily="2" charset="2"/>
              <a:buChar char="§"/>
            </a:pPr>
            <a:endParaRPr lang="en-US" sz="27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70244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673F5D-CC59-584B-94D4-E54BFFA436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34A670-F671-CE40-BD64-E835E1CAFA15}"/>
              </a:ext>
            </a:extLst>
          </p:cNvPr>
          <p:cNvSpPr txBox="1"/>
          <p:nvPr/>
        </p:nvSpPr>
        <p:spPr>
          <a:xfrm>
            <a:off x="426027" y="102803"/>
            <a:ext cx="82919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(Before) The First Day…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9A1A3C-F9A1-2248-8EE4-86028EB014F3}"/>
              </a:ext>
            </a:extLst>
          </p:cNvPr>
          <p:cNvSpPr txBox="1"/>
          <p:nvPr/>
        </p:nvSpPr>
        <p:spPr>
          <a:xfrm>
            <a:off x="290829" y="1522626"/>
            <a:ext cx="5846618" cy="4738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8625" indent="-428625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Arial Rounded MT Bold" panose="020F0704030504030204" pitchFamily="34" charset="77"/>
              </a:rPr>
              <a:t>Go through and demonstrate every center. To make this move faster, select a few centers that students have used before as whole class games or activities.</a:t>
            </a:r>
          </a:p>
          <a:p>
            <a:pPr marL="428625" indent="-428625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Arial Rounded MT Bold" panose="020F0704030504030204" pitchFamily="34" charset="77"/>
              </a:rPr>
              <a:t>Place students in groups of 3-6.</a:t>
            </a:r>
          </a:p>
          <a:p>
            <a:pPr marL="428625" indent="-428625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Arial Rounded MT Bold" panose="020F0704030504030204" pitchFamily="34" charset="77"/>
              </a:rPr>
              <a:t>Each group fills out a center group card.</a:t>
            </a:r>
          </a:p>
          <a:p>
            <a:pPr marL="428625" indent="-428625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Arial Rounded MT Bold" panose="020F0704030504030204" pitchFamily="34" charset="77"/>
              </a:rPr>
              <a:t>Assign groups to center and fill out center tracking sheet.</a:t>
            </a:r>
          </a:p>
          <a:p>
            <a:pPr marL="428625" indent="-428625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Arial Rounded MT Bold" panose="020F0704030504030204" pitchFamily="34" charset="77"/>
              </a:rPr>
              <a:t>Groups rotate every 5-10 minutes.</a:t>
            </a:r>
          </a:p>
          <a:p>
            <a:pPr marL="428625" indent="-428625">
              <a:lnSpc>
                <a:spcPct val="150000"/>
              </a:lnSpc>
              <a:buFont typeface="+mj-lt"/>
              <a:buAutoNum type="arabicPeriod"/>
            </a:pPr>
            <a:r>
              <a:rPr lang="en-US" dirty="0">
                <a:latin typeface="Arial Rounded MT Bold" panose="020F0704030504030204" pitchFamily="34" charset="77"/>
              </a:rPr>
              <a:t>Keep center group cards and tracking sheets together for next class.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526" y="1266905"/>
            <a:ext cx="2330446" cy="15455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447" y="3073338"/>
            <a:ext cx="2789070" cy="378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104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673F5D-CC59-584B-94D4-E54BFFA436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34A670-F671-CE40-BD64-E835E1CAFA15}"/>
              </a:ext>
            </a:extLst>
          </p:cNvPr>
          <p:cNvSpPr txBox="1"/>
          <p:nvPr/>
        </p:nvSpPr>
        <p:spPr>
          <a:xfrm>
            <a:off x="426027" y="102803"/>
            <a:ext cx="82919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DIY Centers…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2403BD-F9D7-D144-992F-63B0C3B05FE7}"/>
              </a:ext>
            </a:extLst>
          </p:cNvPr>
          <p:cNvSpPr txBox="1"/>
          <p:nvPr/>
        </p:nvSpPr>
        <p:spPr>
          <a:xfrm>
            <a:off x="426027" y="1261760"/>
            <a:ext cx="8291945" cy="1700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rial Rounded MT Bold" panose="020F0704030504030204" pitchFamily="34" charset="77"/>
              </a:rPr>
              <a:t>In this section, I will share with you some centers that have been successful that I have made with purchased craft supplies or additional materials. The students have enjoyed these centers, but there is a higher financial cost and some additional preparation time to get started. </a:t>
            </a:r>
          </a:p>
        </p:txBody>
      </p:sp>
    </p:spTree>
    <p:extLst>
      <p:ext uri="{BB962C8B-B14F-4D97-AF65-F5344CB8AC3E}">
        <p14:creationId xmlns:p14="http://schemas.microsoft.com/office/powerpoint/2010/main" val="545061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673F5D-CC59-584B-94D4-E54BFFA436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34A670-F671-CE40-BD64-E835E1CAFA15}"/>
              </a:ext>
            </a:extLst>
          </p:cNvPr>
          <p:cNvSpPr txBox="1"/>
          <p:nvPr/>
        </p:nvSpPr>
        <p:spPr>
          <a:xfrm>
            <a:off x="426027" y="102803"/>
            <a:ext cx="82919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Lego Instrument Building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2403BD-F9D7-D144-992F-63B0C3B05FE7}"/>
              </a:ext>
            </a:extLst>
          </p:cNvPr>
          <p:cNvSpPr txBox="1"/>
          <p:nvPr/>
        </p:nvSpPr>
        <p:spPr>
          <a:xfrm>
            <a:off x="426027" y="1261760"/>
            <a:ext cx="8291945" cy="5024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rial Rounded MT Bold" panose="020F0704030504030204" pitchFamily="34" charset="77"/>
              </a:rPr>
              <a:t>Materials Required: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dirty="0">
                <a:latin typeface="Arial Rounded MT Bold" panose="020F0704030504030204" pitchFamily="34" charset="77"/>
              </a:rPr>
              <a:t>Large Bin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dirty="0">
                <a:latin typeface="Arial Rounded MT Bold" panose="020F0704030504030204" pitchFamily="34" charset="77"/>
              </a:rPr>
              <a:t>Various pieces of Lego (use more basic bricks then technical pieces)</a:t>
            </a:r>
          </a:p>
          <a:p>
            <a:pPr>
              <a:lnSpc>
                <a:spcPct val="150000"/>
              </a:lnSpc>
            </a:pPr>
            <a:endParaRPr lang="en-US" dirty="0">
              <a:latin typeface="Arial Rounded MT Bold" panose="020F0704030504030204" pitchFamily="34" charset="77"/>
            </a:endParaRPr>
          </a:p>
          <a:p>
            <a:pPr>
              <a:lnSpc>
                <a:spcPct val="150000"/>
              </a:lnSpc>
            </a:pPr>
            <a:r>
              <a:rPr lang="en-US" dirty="0">
                <a:latin typeface="Arial Rounded MT Bold" panose="020F0704030504030204" pitchFamily="34" charset="77"/>
              </a:rPr>
              <a:t>Use this video to introduce the center: </a:t>
            </a:r>
            <a:r>
              <a:rPr lang="en-US" dirty="0">
                <a:latin typeface="Arial Rounded MT Bold" panose="020F0704030504030204" pitchFamily="34" charset="77"/>
                <a:hlinkClick r:id="rId3"/>
              </a:rPr>
              <a:t>https://www.youtube.com/watch?v=7kjTV3OrY4s</a:t>
            </a:r>
            <a:endParaRPr lang="en-US" dirty="0">
              <a:latin typeface="Arial Rounded MT Bold" panose="020F0704030504030204" pitchFamily="34" charset="77"/>
            </a:endParaRPr>
          </a:p>
          <a:p>
            <a:pPr>
              <a:lnSpc>
                <a:spcPct val="150000"/>
              </a:lnSpc>
            </a:pPr>
            <a:endParaRPr lang="en-US" dirty="0">
              <a:latin typeface="Arial Rounded MT Bold" panose="020F0704030504030204" pitchFamily="34" charset="77"/>
            </a:endParaRPr>
          </a:p>
          <a:p>
            <a:pPr>
              <a:lnSpc>
                <a:spcPct val="150000"/>
              </a:lnSpc>
            </a:pPr>
            <a:r>
              <a:rPr lang="en-US" dirty="0">
                <a:latin typeface="Arial Rounded MT Bold" panose="020F0704030504030204" pitchFamily="34" charset="77"/>
              </a:rPr>
              <a:t>Use this video to introduce what is a percussion instrument: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Arial Rounded MT Bold" panose="020F0704030504030204" pitchFamily="34" charset="77"/>
                <a:hlinkClick r:id="rId4"/>
              </a:rPr>
              <a:t>https://www.youtube.com/watch?v=P8y5azcjKs0</a:t>
            </a:r>
            <a:endParaRPr lang="en-US" dirty="0">
              <a:latin typeface="Arial Rounded MT Bold" panose="020F0704030504030204" pitchFamily="34" charset="77"/>
            </a:endParaRPr>
          </a:p>
          <a:p>
            <a:pPr>
              <a:lnSpc>
                <a:spcPct val="150000"/>
              </a:lnSpc>
            </a:pPr>
            <a:endParaRPr lang="en-US" dirty="0">
              <a:latin typeface="Arial Rounded MT Bold" panose="020F0704030504030204" pitchFamily="34" charset="77"/>
            </a:endParaRPr>
          </a:p>
          <a:p>
            <a:pPr algn="ctr">
              <a:lnSpc>
                <a:spcPct val="150000"/>
              </a:lnSpc>
            </a:pPr>
            <a:r>
              <a:rPr lang="en-US" dirty="0">
                <a:latin typeface="Arial Rounded MT Bold" panose="020F0704030504030204" pitchFamily="34" charset="77"/>
              </a:rPr>
              <a:t>Encourage students to make an instrument that they can hit, shake, or scrape. Or maybe it can do all three!</a:t>
            </a:r>
          </a:p>
        </p:txBody>
      </p:sp>
    </p:spTree>
    <p:extLst>
      <p:ext uri="{BB962C8B-B14F-4D97-AF65-F5344CB8AC3E}">
        <p14:creationId xmlns:p14="http://schemas.microsoft.com/office/powerpoint/2010/main" val="3973646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673F5D-CC59-584B-94D4-E54BFFA436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45250" y="85725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34A670-F671-CE40-BD64-E835E1CAFA15}"/>
              </a:ext>
            </a:extLst>
          </p:cNvPr>
          <p:cNvSpPr txBox="1"/>
          <p:nvPr/>
        </p:nvSpPr>
        <p:spPr>
          <a:xfrm>
            <a:off x="426027" y="102803"/>
            <a:ext cx="82919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Lego Instrument Building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00F33C-0C2D-0342-BF4C-6BA051F63E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566" r="3198" b="19102"/>
          <a:stretch/>
        </p:blipFill>
        <p:spPr>
          <a:xfrm>
            <a:off x="6824849" y="1409795"/>
            <a:ext cx="1739368" cy="26609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06B5DE-98EE-584F-82B6-7C86C6285D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3" t="13333" r="6865" b="20579"/>
          <a:stretch/>
        </p:blipFill>
        <p:spPr>
          <a:xfrm>
            <a:off x="954156" y="1529065"/>
            <a:ext cx="1904791" cy="2934407"/>
          </a:xfrm>
          <a:prstGeom prst="rect">
            <a:avLst/>
          </a:prstGeom>
        </p:spPr>
      </p:pic>
      <p:sp>
        <p:nvSpPr>
          <p:cNvPr id="10" name="Smiley Face 9">
            <a:extLst>
              <a:ext uri="{FF2B5EF4-FFF2-40B4-BE49-F238E27FC236}">
                <a16:creationId xmlns:a16="http://schemas.microsoft.com/office/drawing/2014/main" id="{523C4930-561F-964B-85EB-892D4C2903C6}"/>
              </a:ext>
            </a:extLst>
          </p:cNvPr>
          <p:cNvSpPr/>
          <p:nvPr/>
        </p:nvSpPr>
        <p:spPr>
          <a:xfrm>
            <a:off x="768627" y="1409795"/>
            <a:ext cx="990726" cy="997739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miley Face 10">
            <a:extLst>
              <a:ext uri="{FF2B5EF4-FFF2-40B4-BE49-F238E27FC236}">
                <a16:creationId xmlns:a16="http://schemas.microsoft.com/office/drawing/2014/main" id="{CD875348-BA94-9C43-B62F-27BA2E079E25}"/>
              </a:ext>
            </a:extLst>
          </p:cNvPr>
          <p:cNvSpPr/>
          <p:nvPr/>
        </p:nvSpPr>
        <p:spPr>
          <a:xfrm>
            <a:off x="7694533" y="1740302"/>
            <a:ext cx="728954" cy="686313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332A7D-AE15-F647-B2E4-C9E5B909E6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355082" y="2261859"/>
            <a:ext cx="4823749" cy="3617812"/>
          </a:xfrm>
          <a:prstGeom prst="rect">
            <a:avLst/>
          </a:prstGeom>
        </p:spPr>
      </p:pic>
      <p:sp>
        <p:nvSpPr>
          <p:cNvPr id="12" name="Smiley Face 11">
            <a:extLst>
              <a:ext uri="{FF2B5EF4-FFF2-40B4-BE49-F238E27FC236}">
                <a16:creationId xmlns:a16="http://schemas.microsoft.com/office/drawing/2014/main" id="{C1326193-3257-B745-8060-3277BF27AAF2}"/>
              </a:ext>
            </a:extLst>
          </p:cNvPr>
          <p:cNvSpPr/>
          <p:nvPr/>
        </p:nvSpPr>
        <p:spPr>
          <a:xfrm>
            <a:off x="5080584" y="2809729"/>
            <a:ext cx="336369" cy="361735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miley Face 12">
            <a:extLst>
              <a:ext uri="{FF2B5EF4-FFF2-40B4-BE49-F238E27FC236}">
                <a16:creationId xmlns:a16="http://schemas.microsoft.com/office/drawing/2014/main" id="{12BADCBC-FFE7-3249-AE0B-7AD2F6DC7A62}"/>
              </a:ext>
            </a:extLst>
          </p:cNvPr>
          <p:cNvSpPr/>
          <p:nvPr/>
        </p:nvSpPr>
        <p:spPr>
          <a:xfrm>
            <a:off x="5863447" y="3429000"/>
            <a:ext cx="336369" cy="361735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miley Face 13">
            <a:extLst>
              <a:ext uri="{FF2B5EF4-FFF2-40B4-BE49-F238E27FC236}">
                <a16:creationId xmlns:a16="http://schemas.microsoft.com/office/drawing/2014/main" id="{70BE9006-FECD-6044-9C83-09A072D013C0}"/>
              </a:ext>
            </a:extLst>
          </p:cNvPr>
          <p:cNvSpPr/>
          <p:nvPr/>
        </p:nvSpPr>
        <p:spPr>
          <a:xfrm>
            <a:off x="5793290" y="4331159"/>
            <a:ext cx="336369" cy="361735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miley Face 14">
            <a:extLst>
              <a:ext uri="{FF2B5EF4-FFF2-40B4-BE49-F238E27FC236}">
                <a16:creationId xmlns:a16="http://schemas.microsoft.com/office/drawing/2014/main" id="{024F4329-727D-8443-B4E9-E951825BCA2C}"/>
              </a:ext>
            </a:extLst>
          </p:cNvPr>
          <p:cNvSpPr/>
          <p:nvPr/>
        </p:nvSpPr>
        <p:spPr>
          <a:xfrm>
            <a:off x="3712312" y="3609867"/>
            <a:ext cx="385126" cy="460898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miley Face 15">
            <a:extLst>
              <a:ext uri="{FF2B5EF4-FFF2-40B4-BE49-F238E27FC236}">
                <a16:creationId xmlns:a16="http://schemas.microsoft.com/office/drawing/2014/main" id="{C9088357-AA2D-4A4A-A66B-7F43A3A76557}"/>
              </a:ext>
            </a:extLst>
          </p:cNvPr>
          <p:cNvSpPr/>
          <p:nvPr/>
        </p:nvSpPr>
        <p:spPr>
          <a:xfrm>
            <a:off x="3902494" y="3158788"/>
            <a:ext cx="336369" cy="361735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993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673F5D-CC59-584B-94D4-E54BFFA436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34A670-F671-CE40-BD64-E835E1CAFA15}"/>
              </a:ext>
            </a:extLst>
          </p:cNvPr>
          <p:cNvSpPr txBox="1"/>
          <p:nvPr/>
        </p:nvSpPr>
        <p:spPr>
          <a:xfrm>
            <a:off x="426027" y="102803"/>
            <a:ext cx="82919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Busted Game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2403BD-F9D7-D144-992F-63B0C3B05FE7}"/>
              </a:ext>
            </a:extLst>
          </p:cNvPr>
          <p:cNvSpPr txBox="1"/>
          <p:nvPr/>
        </p:nvSpPr>
        <p:spPr>
          <a:xfrm>
            <a:off x="426027" y="1118466"/>
            <a:ext cx="8291945" cy="54463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rial Rounded MT Bold" panose="020F0704030504030204" pitchFamily="34" charset="77"/>
              </a:rPr>
              <a:t>Materials Required: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dirty="0">
                <a:latin typeface="Arial Rounded MT Bold" panose="020F0704030504030204" pitchFamily="34" charset="77"/>
              </a:rPr>
              <a:t>Large popsicle sticks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dirty="0">
                <a:latin typeface="Arial Rounded MT Bold" panose="020F0704030504030204" pitchFamily="34" charset="77"/>
              </a:rPr>
              <a:t>Can also use </a:t>
            </a:r>
            <a:r>
              <a:rPr lang="en-US" dirty="0" err="1">
                <a:latin typeface="Arial Rounded MT Bold" panose="020F0704030504030204" pitchFamily="34" charset="77"/>
              </a:rPr>
              <a:t>duplo</a:t>
            </a:r>
            <a:r>
              <a:rPr lang="en-US" dirty="0">
                <a:latin typeface="Arial Rounded MT Bold" panose="020F0704030504030204" pitchFamily="34" charset="77"/>
              </a:rPr>
              <a:t> </a:t>
            </a:r>
            <a:r>
              <a:rPr lang="en-US" dirty="0" err="1">
                <a:latin typeface="Arial Rounded MT Bold" panose="020F0704030504030204" pitchFamily="34" charset="77"/>
              </a:rPr>
              <a:t>lego</a:t>
            </a:r>
            <a:r>
              <a:rPr lang="en-US" dirty="0">
                <a:latin typeface="Arial Rounded MT Bold" panose="020F0704030504030204" pitchFamily="34" charset="77"/>
              </a:rPr>
              <a:t> blocks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dirty="0">
                <a:latin typeface="Arial Rounded MT Bold" panose="020F0704030504030204" pitchFamily="34" charset="77"/>
              </a:rPr>
              <a:t>Tall round plastic container (I use old tennis ball containers).</a:t>
            </a:r>
          </a:p>
          <a:p>
            <a:pPr>
              <a:lnSpc>
                <a:spcPct val="150000"/>
              </a:lnSpc>
            </a:pPr>
            <a:endParaRPr lang="en-US" dirty="0">
              <a:latin typeface="Arial Rounded MT Bold" panose="020F0704030504030204" pitchFamily="34" charset="77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 Rounded MT Bold" panose="020F0704030504030204" pitchFamily="34" charset="77"/>
              </a:rPr>
              <a:t>Game Directions: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>
                <a:latin typeface="Arial Rounded MT Bold" panose="020F0704030504030204" pitchFamily="34" charset="77"/>
              </a:rPr>
              <a:t>Students work in groups of 4-5. Students sit in a circle. Decide who goes first.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>
                <a:latin typeface="Arial Rounded MT Bold" panose="020F0704030504030204" pitchFamily="34" charset="77"/>
              </a:rPr>
              <a:t>Student selects a stick and places it in front of the, then says and claps the rhythm on the stick. 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>
                <a:latin typeface="Arial Rounded MT Bold" panose="020F0704030504030204" pitchFamily="34" charset="77"/>
              </a:rPr>
              <a:t>The next student does the same. The students continue passing the container and selecting one stick at a time and saying/clapping all the rhythms in front of them.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>
                <a:latin typeface="Arial Rounded MT Bold" panose="020F0704030504030204" pitchFamily="34" charset="77"/>
              </a:rPr>
              <a:t>If the student selects a stick that says “Busted”, they put all their sticks back in the container.</a:t>
            </a:r>
          </a:p>
        </p:txBody>
      </p:sp>
    </p:spTree>
    <p:extLst>
      <p:ext uri="{BB962C8B-B14F-4D97-AF65-F5344CB8AC3E}">
        <p14:creationId xmlns:p14="http://schemas.microsoft.com/office/powerpoint/2010/main" val="33243317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673F5D-CC59-584B-94D4-E54BFFA436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34A670-F671-CE40-BD64-E835E1CAFA15}"/>
              </a:ext>
            </a:extLst>
          </p:cNvPr>
          <p:cNvSpPr txBox="1"/>
          <p:nvPr/>
        </p:nvSpPr>
        <p:spPr>
          <a:xfrm>
            <a:off x="426027" y="102803"/>
            <a:ext cx="82919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Busted Game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DF400B-0147-474E-85F4-CB2D324BEA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166" y="1872913"/>
            <a:ext cx="4729665" cy="354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4761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673F5D-CC59-584B-94D4-E54BFFA436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34A670-F671-CE40-BD64-E835E1CAFA15}"/>
              </a:ext>
            </a:extLst>
          </p:cNvPr>
          <p:cNvSpPr txBox="1"/>
          <p:nvPr/>
        </p:nvSpPr>
        <p:spPr>
          <a:xfrm>
            <a:off x="426027" y="102803"/>
            <a:ext cx="82919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Singing Puppets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5957F3-05FF-E945-BEA8-40F86838024C}"/>
              </a:ext>
            </a:extLst>
          </p:cNvPr>
          <p:cNvSpPr txBox="1"/>
          <p:nvPr/>
        </p:nvSpPr>
        <p:spPr>
          <a:xfrm>
            <a:off x="426027" y="1118466"/>
            <a:ext cx="8291945" cy="4292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rial Rounded MT Bold" panose="020F0704030504030204" pitchFamily="34" charset="77"/>
              </a:rPr>
              <a:t>Materials Required: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dirty="0">
                <a:latin typeface="Arial Rounded MT Bold" panose="020F0704030504030204" pitchFamily="34" charset="77"/>
              </a:rPr>
              <a:t>Various puppets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dirty="0">
                <a:latin typeface="Arial Rounded MT Bold" panose="020F0704030504030204" pitchFamily="34" charset="77"/>
              </a:rPr>
              <a:t>Small table with black table cloth for puppet stage</a:t>
            </a:r>
          </a:p>
          <a:p>
            <a:pPr>
              <a:lnSpc>
                <a:spcPct val="150000"/>
              </a:lnSpc>
            </a:pPr>
            <a:endParaRPr lang="en-US" dirty="0">
              <a:latin typeface="Arial Rounded MT Bold" panose="020F0704030504030204" pitchFamily="34" charset="77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 Rounded MT Bold" panose="020F0704030504030204" pitchFamily="34" charset="77"/>
              </a:rPr>
              <a:t>Directions: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>
                <a:latin typeface="Arial Rounded MT Bold" panose="020F0704030504030204" pitchFamily="34" charset="77"/>
              </a:rPr>
              <a:t>Students work together to make a puppet show, but the puppets have to sing throughout the show with one another.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>
                <a:latin typeface="Arial Rounded MT Bold" panose="020F0704030504030204" pitchFamily="34" charset="77"/>
              </a:rPr>
              <a:t>Start with the puppets having singing conversation. (first experience in center, or try as a whole class activity)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>
                <a:latin typeface="Arial Rounded MT Bold" panose="020F0704030504030204" pitchFamily="34" charset="77"/>
              </a:rPr>
              <a:t>Set up puppet stage and encourage them to make a singing puppet show.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S" sz="1600" dirty="0">
              <a:latin typeface="Arial Rounded MT Bold" panose="020F070403050403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54481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673F5D-CC59-584B-94D4-E54BFFA436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34A670-F671-CE40-BD64-E835E1CAFA15}"/>
              </a:ext>
            </a:extLst>
          </p:cNvPr>
          <p:cNvSpPr txBox="1"/>
          <p:nvPr/>
        </p:nvSpPr>
        <p:spPr>
          <a:xfrm>
            <a:off x="426027" y="102803"/>
            <a:ext cx="82919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Singing Puppets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25D62D-B0D3-EA4F-A60C-58EAD0610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8717" y="1872913"/>
            <a:ext cx="5046563" cy="3784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8963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0673F5D-CC59-584B-94D4-E54BFFA4365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34A670-F671-CE40-BD64-E835E1CAFA15}"/>
              </a:ext>
            </a:extLst>
          </p:cNvPr>
          <p:cNvSpPr txBox="1"/>
          <p:nvPr/>
        </p:nvSpPr>
        <p:spPr>
          <a:xfrm>
            <a:off x="426027" y="102803"/>
            <a:ext cx="82919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Keyboards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CC7F9B-18CE-E84D-AC94-1CDE59A13D60}"/>
              </a:ext>
            </a:extLst>
          </p:cNvPr>
          <p:cNvSpPr txBox="1"/>
          <p:nvPr/>
        </p:nvSpPr>
        <p:spPr>
          <a:xfrm>
            <a:off x="426027" y="1118466"/>
            <a:ext cx="8291945" cy="3876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rial Rounded MT Bold" panose="020F0704030504030204" pitchFamily="34" charset="77"/>
              </a:rPr>
              <a:t>Materials Required: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dirty="0">
                <a:latin typeface="Arial Rounded MT Bold" panose="020F0704030504030204" pitchFamily="34" charset="77"/>
              </a:rPr>
              <a:t>Electric keyboards and pianos</a:t>
            </a:r>
          </a:p>
          <a:p>
            <a:pPr>
              <a:lnSpc>
                <a:spcPct val="150000"/>
              </a:lnSpc>
            </a:pPr>
            <a:endParaRPr lang="en-US" dirty="0">
              <a:latin typeface="Arial Rounded MT Bold" panose="020F0704030504030204" pitchFamily="34" charset="77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latin typeface="Arial Rounded MT Bold" panose="020F0704030504030204" pitchFamily="34" charset="77"/>
              </a:rPr>
              <a:t>Directions: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>
                <a:latin typeface="Arial Rounded MT Bold" panose="020F0704030504030204" pitchFamily="34" charset="77"/>
              </a:rPr>
              <a:t>Let students play and explore on the keyboards.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1600" dirty="0">
                <a:latin typeface="Arial Rounded MT Bold" panose="020F0704030504030204" pitchFamily="34" charset="77"/>
              </a:rPr>
              <a:t>Ask some guiding questions:</a:t>
            </a:r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sz="1600" dirty="0">
                <a:latin typeface="Arial Rounded MT Bold" panose="020F0704030504030204" pitchFamily="34" charset="77"/>
              </a:rPr>
              <a:t>Which side is high, which side is low?</a:t>
            </a:r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sz="1600" dirty="0">
                <a:latin typeface="Arial Rounded MT Bold" panose="020F0704030504030204" pitchFamily="34" charset="77"/>
              </a:rPr>
              <a:t>Can you play on just the black keys or white keys?</a:t>
            </a:r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sz="1600" dirty="0">
                <a:latin typeface="Arial Rounded MT Bold" panose="020F0704030504030204" pitchFamily="34" charset="77"/>
              </a:rPr>
              <a:t>Do you see any patterns on the keyboard?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S" sz="1600" dirty="0">
              <a:latin typeface="Arial Rounded MT Bold" panose="020F0704030504030204" pitchFamily="34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BAD60F-E4C0-AE44-87D7-2B80AAC81F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4247" y="4321682"/>
            <a:ext cx="3136739" cy="2352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714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83" charset="0"/>
              <a:ea typeface="ＭＳ Ｐゴシック" pitchFamily="-83" charset="-128"/>
              <a:cs typeface="ＭＳ Ｐゴシック" pitchFamily="-83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-27385"/>
            <a:ext cx="9026012" cy="971281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halkduster"/>
                <a:cs typeface="Chalkduster"/>
              </a:rPr>
              <a:t>Super Simple Centers K-1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184972"/>
            <a:ext cx="3098504" cy="25903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b="1" dirty="0">
                <a:latin typeface="ResPublica" charset="0"/>
                <a:ea typeface="ResPublica" charset="0"/>
                <a:cs typeface="ResPublica" charset="0"/>
              </a:rPr>
              <a:t>Includes</a:t>
            </a:r>
          </a:p>
          <a:p>
            <a:pPr>
              <a:buFont typeface="Arial" charset="0"/>
              <a:buChar char="•"/>
            </a:pPr>
            <a:r>
              <a:rPr lang="en-US" sz="1800" dirty="0">
                <a:latin typeface="ResPublica" charset="0"/>
                <a:ea typeface="ResPublica" charset="0"/>
                <a:cs typeface="ResPublica" charset="0"/>
              </a:rPr>
              <a:t>PDFs to print OR Kit with printed color copies</a:t>
            </a:r>
          </a:p>
          <a:p>
            <a:pPr>
              <a:buFont typeface="Arial" charset="0"/>
              <a:buChar char="•"/>
            </a:pPr>
            <a:r>
              <a:rPr lang="en-US" sz="1800" dirty="0">
                <a:latin typeface="ResPublica" charset="0"/>
                <a:ea typeface="ResPublica" charset="0"/>
                <a:cs typeface="ResPublica" charset="0"/>
              </a:rPr>
              <a:t>Audio tracks</a:t>
            </a:r>
          </a:p>
          <a:p>
            <a:pPr>
              <a:buFont typeface="Arial" charset="0"/>
              <a:buChar char="•"/>
            </a:pPr>
            <a:r>
              <a:rPr lang="en-US" sz="1800" dirty="0">
                <a:latin typeface="ResPublica" charset="0"/>
                <a:ea typeface="ResPublica" charset="0"/>
                <a:cs typeface="ResPublica" charset="0"/>
              </a:rPr>
              <a:t>Teacher’s guide</a:t>
            </a:r>
          </a:p>
          <a:p>
            <a:pPr>
              <a:buFont typeface="Arial" charset="0"/>
              <a:buChar char="•"/>
            </a:pPr>
            <a:r>
              <a:rPr lang="en-US" sz="1800" dirty="0">
                <a:latin typeface="ResPublica" charset="0"/>
                <a:ea typeface="ResPublica" charset="0"/>
                <a:cs typeface="ResPublica" charset="0"/>
              </a:rPr>
              <a:t>Organizational materials for setting up centers</a:t>
            </a:r>
          </a:p>
          <a:p>
            <a:pPr>
              <a:buFont typeface="Arial" charset="0"/>
              <a:buChar char="•"/>
            </a:pPr>
            <a:r>
              <a:rPr lang="en-US" sz="1800" dirty="0">
                <a:latin typeface="ResPublica" charset="0"/>
                <a:ea typeface="ResPublica" charset="0"/>
                <a:cs typeface="ResPublica" charset="0"/>
              </a:rPr>
              <a:t>Disk (or download option)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64288" y="16288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3595029" y="1162674"/>
            <a:ext cx="3753925" cy="565033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K-1 Centers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Animal Snap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Beat Keeper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Carnival of the Animals Listening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Hide, Sing, Play (</a:t>
            </a:r>
            <a:r>
              <a:rPr lang="en-US" sz="1800" kern="0" dirty="0" err="1">
                <a:latin typeface="ResPublica" charset="0"/>
                <a:ea typeface="ResPublica" charset="0"/>
                <a:cs typeface="ResPublica" charset="0"/>
              </a:rPr>
              <a:t>Audiation</a:t>
            </a: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)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Loud and Quiet Sort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Squishy Music (playdough)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Fast and Slow Movement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Make a Melody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Compose a Rhythm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Worksheet Centers to practice high/low, loud/quiet, fast/slow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15 CENTERS in this resource!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39" y="943896"/>
            <a:ext cx="2329626" cy="301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2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EF1CA8D9-8933-D74A-88C2-9D68D3321F7D}"/>
              </a:ext>
            </a:extLst>
          </p:cNvPr>
          <p:cNvSpPr txBox="1"/>
          <p:nvPr/>
        </p:nvSpPr>
        <p:spPr>
          <a:xfrm>
            <a:off x="302007" y="46374"/>
            <a:ext cx="829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Animal Snap!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1" y="0"/>
            <a:ext cx="1047656" cy="13562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1" y="2078346"/>
            <a:ext cx="4448501" cy="343747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5962" y="1096100"/>
            <a:ext cx="3577990" cy="46303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6789" y="5845563"/>
            <a:ext cx="81623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Children take turns looking at animal cards and paper-clipping or</a:t>
            </a:r>
          </a:p>
          <a:p>
            <a:pPr algn="ctr"/>
            <a:r>
              <a:rPr lang="en-US" sz="1600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clothes pinning the answer.  Student check their answer on the answer on the “cheat sheet”. They keep correct answers.  The child with the most in pile wins.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9787" y="1716382"/>
            <a:ext cx="2904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Level 1 </a:t>
            </a:r>
            <a:r>
              <a:rPr lang="mr-IN" b="1" dirty="0"/>
              <a:t>–</a:t>
            </a:r>
            <a:r>
              <a:rPr lang="en-US" b="1" dirty="0"/>
              <a:t> one/two sounds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48446" y="861400"/>
            <a:ext cx="2904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Level 2 </a:t>
            </a:r>
            <a:r>
              <a:rPr lang="mr-IN" b="1" dirty="0"/>
              <a:t>–</a:t>
            </a:r>
            <a:r>
              <a:rPr lang="en-US" b="1" dirty="0"/>
              <a:t> match rhythm</a:t>
            </a:r>
          </a:p>
        </p:txBody>
      </p:sp>
    </p:spTree>
    <p:extLst>
      <p:ext uri="{BB962C8B-B14F-4D97-AF65-F5344CB8AC3E}">
        <p14:creationId xmlns:p14="http://schemas.microsoft.com/office/powerpoint/2010/main" val="15248593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EF1CA8D9-8933-D74A-88C2-9D68D3321F7D}"/>
              </a:ext>
            </a:extLst>
          </p:cNvPr>
          <p:cNvSpPr txBox="1"/>
          <p:nvPr/>
        </p:nvSpPr>
        <p:spPr>
          <a:xfrm>
            <a:off x="302007" y="46374"/>
            <a:ext cx="829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Animal Snap!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1" y="0"/>
            <a:ext cx="1047656" cy="135625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1573" y="5567771"/>
            <a:ext cx="81623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Children take turns looking at animal cards and paper-clipping or</a:t>
            </a:r>
          </a:p>
          <a:p>
            <a:pPr algn="ctr"/>
            <a:r>
              <a:rPr lang="en-US" sz="1600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clothes pinning the answer.  Student check their answer on the answer on the “cheat sheet”. They keep correct answers.  The child with the most in pile wins.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1D1F9D-1283-AF45-9828-82C0BA7DC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568" y="1519967"/>
            <a:ext cx="7848600" cy="368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524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1" y="0"/>
            <a:ext cx="1047656" cy="13562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7987" y="5042910"/>
            <a:ext cx="914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One student points to the beat, the other students play.  </a:t>
            </a:r>
          </a:p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Turn over 1-2 cards and stay silent for the rest.  </a:t>
            </a:r>
          </a:p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Choose a new conductor and play again.  </a:t>
            </a:r>
          </a:p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Try with different instruments.</a:t>
            </a:r>
          </a:p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Choose 8 or 16 beats.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555" y="1195235"/>
            <a:ext cx="1462715" cy="18929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665" y="1195235"/>
            <a:ext cx="1467169" cy="18986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17" y="3172964"/>
            <a:ext cx="8096740" cy="150165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167F568-995D-D841-A18A-80B9D8152320}"/>
              </a:ext>
            </a:extLst>
          </p:cNvPr>
          <p:cNvSpPr txBox="1"/>
          <p:nvPr/>
        </p:nvSpPr>
        <p:spPr>
          <a:xfrm>
            <a:off x="544014" y="285200"/>
            <a:ext cx="829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Beat Keeper!</a:t>
            </a:r>
          </a:p>
        </p:txBody>
      </p:sp>
    </p:spTree>
    <p:extLst>
      <p:ext uri="{BB962C8B-B14F-4D97-AF65-F5344CB8AC3E}">
        <p14:creationId xmlns:p14="http://schemas.microsoft.com/office/powerpoint/2010/main" val="14377197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1" y="0"/>
            <a:ext cx="1047656" cy="13562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19547" y="2692438"/>
            <a:ext cx="32776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K-1:  Sort the cards into loud or quiet piles.</a:t>
            </a:r>
          </a:p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Then, create a loud/quiet composition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381" y="792228"/>
            <a:ext cx="2199514" cy="17002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100" y="3927684"/>
            <a:ext cx="2966560" cy="22931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588" y="792228"/>
            <a:ext cx="2154343" cy="16653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78" y="1076037"/>
            <a:ext cx="4609109" cy="59637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85" y="1356258"/>
            <a:ext cx="1155700" cy="11557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061" y="1327259"/>
            <a:ext cx="1188616" cy="125936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357" y="2730956"/>
            <a:ext cx="1186234" cy="125684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061" y="4148160"/>
            <a:ext cx="1293296" cy="133011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33" y="2730957"/>
            <a:ext cx="1205014" cy="125684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3270335-EC70-F846-A3F9-3564524ACB74}"/>
              </a:ext>
            </a:extLst>
          </p:cNvPr>
          <p:cNvSpPr txBox="1"/>
          <p:nvPr/>
        </p:nvSpPr>
        <p:spPr>
          <a:xfrm>
            <a:off x="302007" y="46374"/>
            <a:ext cx="829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Loud and Quiet</a:t>
            </a:r>
          </a:p>
        </p:txBody>
      </p:sp>
    </p:spTree>
    <p:extLst>
      <p:ext uri="{BB962C8B-B14F-4D97-AF65-F5344CB8AC3E}">
        <p14:creationId xmlns:p14="http://schemas.microsoft.com/office/powerpoint/2010/main" val="13848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1" y="0"/>
            <a:ext cx="1047656" cy="13562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9937" y="5899468"/>
            <a:ext cx="7685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K-1:  Make playdough music symbols.</a:t>
            </a:r>
          </a:p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Extension – Use loose parts to make symbols.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135" y="1415635"/>
            <a:ext cx="3298568" cy="42687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D6D039F-4064-8949-A932-8F7AE94CC38C}"/>
              </a:ext>
            </a:extLst>
          </p:cNvPr>
          <p:cNvSpPr txBox="1"/>
          <p:nvPr/>
        </p:nvSpPr>
        <p:spPr>
          <a:xfrm>
            <a:off x="302007" y="46374"/>
            <a:ext cx="829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Squishy Music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5B53F9E-271B-8643-8DD2-C5F9095730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4192" y="3308660"/>
            <a:ext cx="3115092" cy="233631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C0846AE-D3C5-3547-AD68-1B4035BD83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4814" y="758877"/>
            <a:ext cx="1731910" cy="222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340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1" y="0"/>
            <a:ext cx="1047656" cy="13562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79492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Choose one of 11 cards and perform the rhythm with body percussion.  </a:t>
            </a:r>
          </a:p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Choose whether to do it fast or slow, and select the body percussion to use.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735EF5-7E45-FA46-8CF3-D9D6084C5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231" y="1433031"/>
            <a:ext cx="6095538" cy="40608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D14BD86-3588-6C44-830C-16D66971580E}"/>
              </a:ext>
            </a:extLst>
          </p:cNvPr>
          <p:cNvSpPr txBox="1"/>
          <p:nvPr/>
        </p:nvSpPr>
        <p:spPr>
          <a:xfrm>
            <a:off x="302007" y="301017"/>
            <a:ext cx="829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Fast and Slow Movement</a:t>
            </a:r>
          </a:p>
        </p:txBody>
      </p:sp>
    </p:spTree>
    <p:extLst>
      <p:ext uri="{BB962C8B-B14F-4D97-AF65-F5344CB8AC3E}">
        <p14:creationId xmlns:p14="http://schemas.microsoft.com/office/powerpoint/2010/main" val="13482449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1" y="0"/>
            <a:ext cx="1047656" cy="13562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597" y="610570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Students create melodies and can play or sing compositions.</a:t>
            </a:r>
          </a:p>
          <a:p>
            <a:pPr algn="ctr"/>
            <a:r>
              <a:rPr lang="en-CA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Place inside plastic covers and use with dry erase markers.</a:t>
            </a:r>
            <a:endParaRPr lang="en-US" dirty="0">
              <a:latin typeface="Arial Rounded MT Bold" panose="020F0704030504030204" pitchFamily="34" charset="77"/>
              <a:ea typeface="ResPublica" charset="0"/>
              <a:cs typeface="ResPublica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04862" y="845271"/>
            <a:ext cx="2325197" cy="30090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28783" y="845272"/>
            <a:ext cx="2325197" cy="30090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04861" y="3304516"/>
            <a:ext cx="2325198" cy="30090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28783" y="3304515"/>
            <a:ext cx="2325199" cy="300908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E624722-16A8-8441-81A2-209FE1052C39}"/>
              </a:ext>
            </a:extLst>
          </p:cNvPr>
          <p:cNvSpPr txBox="1"/>
          <p:nvPr/>
        </p:nvSpPr>
        <p:spPr>
          <a:xfrm>
            <a:off x="426027" y="164295"/>
            <a:ext cx="829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Make a Melody</a:t>
            </a:r>
          </a:p>
        </p:txBody>
      </p:sp>
    </p:spTree>
    <p:extLst>
      <p:ext uri="{BB962C8B-B14F-4D97-AF65-F5344CB8AC3E}">
        <p14:creationId xmlns:p14="http://schemas.microsoft.com/office/powerpoint/2010/main" val="1852713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1" y="0"/>
            <a:ext cx="1047656" cy="13562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713347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Create rhythm compositions with ta, </a:t>
            </a:r>
            <a:r>
              <a:rPr lang="en-US" dirty="0" err="1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ti-ti</a:t>
            </a:r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 and rest.</a:t>
            </a:r>
          </a:p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Use pre-made cards (cut and </a:t>
            </a:r>
            <a:r>
              <a:rPr lang="en-US" dirty="0" err="1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laminte</a:t>
            </a:r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), </a:t>
            </a:r>
          </a:p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or </a:t>
            </a:r>
            <a:r>
              <a:rPr lang="en-CA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place inside plastic covers and use with dry erase markers.</a:t>
            </a:r>
            <a:endParaRPr lang="en-US" dirty="0">
              <a:latin typeface="Arial Rounded MT Bold" panose="020F0704030504030204" pitchFamily="34" charset="77"/>
              <a:ea typeface="ResPublica" charset="0"/>
              <a:cs typeface="ResPublica" charset="0"/>
            </a:endParaRPr>
          </a:p>
          <a:p>
            <a:pPr algn="ctr"/>
            <a:endParaRPr lang="en-US" dirty="0">
              <a:latin typeface="ResPublica" charset="0"/>
              <a:ea typeface="ResPublica" charset="0"/>
              <a:cs typeface="ResPublica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11" y="1607384"/>
            <a:ext cx="1420240" cy="18379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783" y="2880872"/>
            <a:ext cx="1386557" cy="17943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255" y="748586"/>
            <a:ext cx="1500735" cy="19421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331" y="3875103"/>
            <a:ext cx="1663243" cy="21524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0" t="3821" r="3697" b="3996"/>
          <a:stretch/>
        </p:blipFill>
        <p:spPr>
          <a:xfrm rot="16200000">
            <a:off x="3984282" y="489160"/>
            <a:ext cx="4276101" cy="557367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8D5FBAD-4C31-274F-A61D-44355635124A}"/>
              </a:ext>
            </a:extLst>
          </p:cNvPr>
          <p:cNvSpPr txBox="1"/>
          <p:nvPr/>
        </p:nvSpPr>
        <p:spPr>
          <a:xfrm>
            <a:off x="426027" y="164295"/>
            <a:ext cx="829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Compose a Rhythm</a:t>
            </a:r>
          </a:p>
        </p:txBody>
      </p:sp>
    </p:spTree>
    <p:extLst>
      <p:ext uri="{BB962C8B-B14F-4D97-AF65-F5344CB8AC3E}">
        <p14:creationId xmlns:p14="http://schemas.microsoft.com/office/powerpoint/2010/main" val="423919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1" y="0"/>
            <a:ext cx="1047656" cy="135625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28826" y="6106234"/>
            <a:ext cx="7066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Place inside plastic covers and use with dry erase markers. Saves with photo copy cost and waste.</a:t>
            </a:r>
            <a:endParaRPr lang="en-US" dirty="0">
              <a:latin typeface="Arial Rounded MT Bold" panose="020F0704030504030204" pitchFamily="34" charset="77"/>
              <a:ea typeface="ResPublica" charset="0"/>
              <a:cs typeface="ResPublica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726" y="3377908"/>
            <a:ext cx="2044700" cy="26460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495" y="506742"/>
            <a:ext cx="2021163" cy="26156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09" y="3875450"/>
            <a:ext cx="2621970" cy="20260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666" y="1509391"/>
            <a:ext cx="2688725" cy="207765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696" y="3615540"/>
            <a:ext cx="2745563" cy="21215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696" y="1210649"/>
            <a:ext cx="2738978" cy="211648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9D4A204-5AF0-8C41-9E01-D778D2EAC514}"/>
              </a:ext>
            </a:extLst>
          </p:cNvPr>
          <p:cNvSpPr txBox="1"/>
          <p:nvPr/>
        </p:nvSpPr>
        <p:spPr>
          <a:xfrm>
            <a:off x="429269" y="91244"/>
            <a:ext cx="829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Worksheets</a:t>
            </a:r>
          </a:p>
        </p:txBody>
      </p:sp>
    </p:spTree>
    <p:extLst>
      <p:ext uri="{BB962C8B-B14F-4D97-AF65-F5344CB8AC3E}">
        <p14:creationId xmlns:p14="http://schemas.microsoft.com/office/powerpoint/2010/main" val="16649711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762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83" charset="0"/>
              <a:ea typeface="ＭＳ Ｐゴシック" pitchFamily="-83" charset="-128"/>
              <a:cs typeface="ＭＳ Ｐゴシック" pitchFamily="-83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-27384"/>
            <a:ext cx="7772400" cy="758376"/>
          </a:xfrm>
        </p:spPr>
        <p:txBody>
          <a:bodyPr/>
          <a:lstStyle/>
          <a:p>
            <a:r>
              <a:rPr lang="en-US" dirty="0">
                <a:latin typeface="Chalkduster"/>
                <a:cs typeface="Chalkduster"/>
              </a:rPr>
              <a:t>Super Simple Centers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4184972"/>
            <a:ext cx="5058697" cy="2590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ResPublica" charset="0"/>
                <a:ea typeface="ResPublica" charset="0"/>
                <a:cs typeface="ResPublica" charset="0"/>
              </a:rPr>
              <a:t>Includes</a:t>
            </a:r>
          </a:p>
          <a:p>
            <a:pPr>
              <a:buFont typeface="Arial" charset="0"/>
              <a:buChar char="•"/>
            </a:pPr>
            <a:r>
              <a:rPr lang="en-US" sz="1800" dirty="0">
                <a:latin typeface="ResPublica" charset="0"/>
                <a:ea typeface="ResPublica" charset="0"/>
                <a:cs typeface="ResPublica" charset="0"/>
              </a:rPr>
              <a:t>PDFs to print OR Kit with printed color copies</a:t>
            </a:r>
          </a:p>
          <a:p>
            <a:pPr>
              <a:buFont typeface="Arial" charset="0"/>
              <a:buChar char="•"/>
            </a:pPr>
            <a:r>
              <a:rPr lang="en-US" sz="1800" dirty="0">
                <a:latin typeface="ResPublica" charset="0"/>
                <a:ea typeface="ResPublica" charset="0"/>
                <a:cs typeface="ResPublica" charset="0"/>
              </a:rPr>
              <a:t>Audio tracks</a:t>
            </a:r>
          </a:p>
          <a:p>
            <a:pPr>
              <a:buFont typeface="Arial" charset="0"/>
              <a:buChar char="•"/>
            </a:pPr>
            <a:r>
              <a:rPr lang="en-US" sz="1800" dirty="0">
                <a:latin typeface="ResPublica" charset="0"/>
                <a:ea typeface="ResPublica" charset="0"/>
                <a:cs typeface="ResPublica" charset="0"/>
              </a:rPr>
              <a:t>Teacher’s guide</a:t>
            </a:r>
          </a:p>
          <a:p>
            <a:pPr>
              <a:buFont typeface="Arial" charset="0"/>
              <a:buChar char="•"/>
            </a:pPr>
            <a:r>
              <a:rPr lang="en-US" sz="1800" dirty="0">
                <a:latin typeface="ResPublica" charset="0"/>
                <a:ea typeface="ResPublica" charset="0"/>
                <a:cs typeface="ResPublica" charset="0"/>
              </a:rPr>
              <a:t>Organizational materials for setting up centers</a:t>
            </a:r>
          </a:p>
          <a:p>
            <a:pPr>
              <a:buFont typeface="Arial" charset="0"/>
              <a:buChar char="•"/>
            </a:pPr>
            <a:r>
              <a:rPr lang="en-US" sz="1800" dirty="0">
                <a:latin typeface="ResPublica" charset="0"/>
                <a:ea typeface="ResPublica" charset="0"/>
                <a:cs typeface="ResPublica" charset="0"/>
              </a:rPr>
              <a:t>Disk (or download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64288" y="16288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2843808" y="868754"/>
            <a:ext cx="3753925" cy="565033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Grade 2-3 Centers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Cosmic Rhythms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Melody Maker Dice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Squishy Staff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Soundscape Creation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Color the Music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Instrument Name sort</a:t>
            </a:r>
          </a:p>
          <a:p>
            <a:pPr>
              <a:buFont typeface="Arial" charset="0"/>
              <a:buChar char="•"/>
            </a:pPr>
            <a:r>
              <a:rPr lang="en-US" sz="1800" kern="0" dirty="0" err="1">
                <a:latin typeface="ResPublica" charset="0"/>
                <a:ea typeface="ResPublica" charset="0"/>
                <a:cs typeface="ResPublica" charset="0"/>
              </a:rPr>
              <a:t>Solfa</a:t>
            </a: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 Snap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Rhythm Tracker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868754"/>
            <a:ext cx="1530829" cy="1981756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5413902" y="1156524"/>
            <a:ext cx="3753925" cy="565033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endParaRPr lang="en-US" sz="1800" kern="0" dirty="0">
              <a:latin typeface="ResPublica" charset="0"/>
              <a:ea typeface="ResPublica" charset="0"/>
              <a:cs typeface="ResPublica" charset="0"/>
            </a:endParaRPr>
          </a:p>
          <a:p>
            <a:pPr marL="0" indent="0">
              <a:buFontTx/>
              <a:buNone/>
            </a:pPr>
            <a:endParaRPr lang="en-US" sz="1800" kern="0" dirty="0">
              <a:latin typeface="ResPublica" charset="0"/>
              <a:ea typeface="ResPublica" charset="0"/>
              <a:cs typeface="ResPublica" charset="0"/>
            </a:endParaRPr>
          </a:p>
          <a:p>
            <a:pPr marL="0" indent="0">
              <a:buFontTx/>
              <a:buNone/>
            </a:pPr>
            <a:endParaRPr lang="en-US" sz="1800" kern="0" dirty="0">
              <a:latin typeface="ResPublica" charset="0"/>
              <a:ea typeface="ResPublica" charset="0"/>
              <a:cs typeface="ResPublica" charset="0"/>
            </a:endParaRPr>
          </a:p>
          <a:p>
            <a:pPr marL="0" indent="0">
              <a:buFontTx/>
              <a:buNone/>
            </a:pPr>
            <a:endParaRPr lang="en-US" sz="1800" kern="0" dirty="0">
              <a:latin typeface="ResPublica" charset="0"/>
              <a:ea typeface="ResPublica" charset="0"/>
              <a:cs typeface="ResPublica" charset="0"/>
            </a:endParaRPr>
          </a:p>
          <a:p>
            <a:pPr marL="0" indent="0">
              <a:buFontTx/>
              <a:buNone/>
            </a:pPr>
            <a:endParaRPr lang="en-US" sz="1800" kern="0" dirty="0">
              <a:latin typeface="ResPublica" charset="0"/>
              <a:ea typeface="ResPublica" charset="0"/>
              <a:cs typeface="ResPublica" charset="0"/>
            </a:endParaRPr>
          </a:p>
          <a:p>
            <a:pPr marL="0" indent="0">
              <a:buFontTx/>
              <a:buNone/>
            </a:pPr>
            <a:endParaRPr lang="en-US" sz="1800" kern="0" dirty="0">
              <a:latin typeface="ResPublica" charset="0"/>
              <a:ea typeface="ResPublica" charset="0"/>
              <a:cs typeface="ResPublica" charset="0"/>
            </a:endParaRPr>
          </a:p>
          <a:p>
            <a:pPr marL="0" indent="0">
              <a:buFontTx/>
              <a:buNone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K-1 Centers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Animal Snap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Beat Keeper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Carnival of the Animals Listening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Hide, Sing, Play (</a:t>
            </a:r>
            <a:r>
              <a:rPr lang="en-US" sz="1800" kern="0" dirty="0" err="1">
                <a:latin typeface="ResPublica" charset="0"/>
                <a:ea typeface="ResPublica" charset="0"/>
                <a:cs typeface="ResPublica" charset="0"/>
              </a:rPr>
              <a:t>Audiation</a:t>
            </a: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)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Loud and Quiet Sort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Squishy Music (playdough)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Fast and Slow Movement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Make a Melody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Compose a Rhythm</a:t>
            </a:r>
          </a:p>
          <a:p>
            <a:pPr>
              <a:buFont typeface="Arial" charset="0"/>
              <a:buChar char="•"/>
            </a:pPr>
            <a:r>
              <a:rPr lang="en-US" sz="1800" kern="0" dirty="0">
                <a:latin typeface="ResPublica" charset="0"/>
                <a:ea typeface="ResPublica" charset="0"/>
                <a:cs typeface="ResPublica" charset="0"/>
              </a:rPr>
              <a:t>Worksheet Centers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245" y="2063839"/>
            <a:ext cx="1646188" cy="2131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8938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362" y="253046"/>
            <a:ext cx="2503637" cy="324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07" y="3537339"/>
            <a:ext cx="2503637" cy="324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160" y="3523398"/>
            <a:ext cx="2503637" cy="324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313" y="3523398"/>
            <a:ext cx="2503637" cy="324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49834" y="1017166"/>
            <a:ext cx="53905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Children choose a card.  They either clap a rhythm or follow the directions.  They keep the cards they clap correctly. Different level cards to differentiate.</a:t>
            </a:r>
          </a:p>
          <a:p>
            <a:endParaRPr lang="en-US" sz="1600" dirty="0">
              <a:latin typeface="Arial Rounded MT Bold" panose="020F0704030504030204" pitchFamily="34" charset="77"/>
              <a:ea typeface="ResPublica" charset="0"/>
              <a:cs typeface="ResPublica" charset="0"/>
            </a:endParaRPr>
          </a:p>
          <a:p>
            <a:r>
              <a:rPr lang="en-US" sz="1600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Black Hole – lose all their cards</a:t>
            </a:r>
          </a:p>
          <a:p>
            <a:r>
              <a:rPr lang="en-US" sz="1600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Shooting Star – take card from another player</a:t>
            </a:r>
          </a:p>
          <a:p>
            <a:r>
              <a:rPr lang="en-US" sz="1600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Blast Off – take another card</a:t>
            </a:r>
          </a:p>
          <a:p>
            <a:endParaRPr lang="en-US" sz="1600" dirty="0">
              <a:latin typeface="Arial Rounded MT Bold" panose="020F0704030504030204" pitchFamily="34" charset="77"/>
              <a:ea typeface="ResPublica" charset="0"/>
              <a:cs typeface="ResPublica" charset="0"/>
            </a:endParaRPr>
          </a:p>
          <a:p>
            <a:r>
              <a:rPr lang="en-US" sz="1600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Player with the most cards wins!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1024"/>
            <a:ext cx="1006997" cy="13036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4856DF4-A0B9-1F4D-9C67-E890AC902565}"/>
              </a:ext>
            </a:extLst>
          </p:cNvPr>
          <p:cNvSpPr txBox="1"/>
          <p:nvPr/>
        </p:nvSpPr>
        <p:spPr>
          <a:xfrm>
            <a:off x="302007" y="46374"/>
            <a:ext cx="829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Cosmic Rhythms</a:t>
            </a:r>
          </a:p>
        </p:txBody>
      </p:sp>
    </p:spTree>
    <p:extLst>
      <p:ext uri="{BB962C8B-B14F-4D97-AF65-F5344CB8AC3E}">
        <p14:creationId xmlns:p14="http://schemas.microsoft.com/office/powerpoint/2010/main" val="13115117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38" y="3303511"/>
            <a:ext cx="2503637" cy="3240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160" y="3303511"/>
            <a:ext cx="2503637" cy="324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847" y="3303511"/>
            <a:ext cx="2503637" cy="324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889" y="1351777"/>
            <a:ext cx="1327334" cy="176977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83150" y="1351777"/>
            <a:ext cx="621080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Children roll the melody dice and create a melody.  This is a great melody writing template for Gr. 2-3!</a:t>
            </a:r>
          </a:p>
          <a:p>
            <a:pPr algn="ctr"/>
            <a:endParaRPr lang="en-US" dirty="0">
              <a:latin typeface="Arial Rounded MT Bold" panose="020F0704030504030204" pitchFamily="34" charset="77"/>
              <a:ea typeface="ResPublica" charset="0"/>
              <a:cs typeface="ResPublica" charset="0"/>
            </a:endParaRPr>
          </a:p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Place writing template in plastic cover and use dry erase markers to save on paper use!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202BD6-5279-0E45-948E-BAD9072BADDA}"/>
              </a:ext>
            </a:extLst>
          </p:cNvPr>
          <p:cNvSpPr txBox="1"/>
          <p:nvPr/>
        </p:nvSpPr>
        <p:spPr>
          <a:xfrm>
            <a:off x="530738" y="215152"/>
            <a:ext cx="829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Melody Maker Dice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4A544B-F8AD-2945-9D37-0769C835B6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1024"/>
            <a:ext cx="1006997" cy="130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0865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38" y="1775005"/>
            <a:ext cx="4145204" cy="320311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92167" y="5938011"/>
            <a:ext cx="6767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Children trace the treble clef and notes with playdough.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E5F72D-4B19-5E45-9971-0CA244963A81}"/>
              </a:ext>
            </a:extLst>
          </p:cNvPr>
          <p:cNvSpPr txBox="1"/>
          <p:nvPr/>
        </p:nvSpPr>
        <p:spPr>
          <a:xfrm>
            <a:off x="530738" y="215152"/>
            <a:ext cx="829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Squishy Staff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B1CE85-09ED-8B42-A6C3-4B8E565981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8512"/>
          <a:stretch/>
        </p:blipFill>
        <p:spPr>
          <a:xfrm rot="5400000">
            <a:off x="5067447" y="1453919"/>
            <a:ext cx="3665188" cy="38452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BC208BA-9F0C-3D42-986B-9A16B0BD75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1024"/>
            <a:ext cx="1006997" cy="130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4244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032" y="2371507"/>
            <a:ext cx="2586684" cy="199880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2" y="1393230"/>
            <a:ext cx="3778678" cy="29198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060" y="644243"/>
            <a:ext cx="1816889" cy="14039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4609066"/>
            <a:ext cx="91439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Children choose instruments for the different shapes/pictures.</a:t>
            </a:r>
          </a:p>
          <a:p>
            <a:pPr algn="ctr"/>
            <a:endParaRPr lang="en-US" dirty="0">
              <a:latin typeface="Arial Rounded MT Bold" panose="020F0704030504030204" pitchFamily="34" charset="77"/>
              <a:ea typeface="ResPublica" charset="0"/>
              <a:cs typeface="ResPublica" charset="0"/>
            </a:endParaRPr>
          </a:p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One student points to pictures, while others play.</a:t>
            </a:r>
          </a:p>
          <a:p>
            <a:pPr algn="ctr"/>
            <a:endParaRPr lang="en-US" dirty="0">
              <a:latin typeface="Arial Rounded MT Bold" panose="020F0704030504030204" pitchFamily="34" charset="77"/>
              <a:ea typeface="ResPublica" charset="0"/>
              <a:cs typeface="ResPublica" charset="0"/>
            </a:endParaRPr>
          </a:p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Can place inside plastic sheet covers and use dry erase markers to label what instruments to use for each shape.</a:t>
            </a:r>
          </a:p>
          <a:p>
            <a:pPr algn="ctr"/>
            <a:endParaRPr lang="en-US" dirty="0">
              <a:latin typeface="Arial Rounded MT Bold" panose="020F0704030504030204" pitchFamily="34" charset="77"/>
              <a:ea typeface="ResPublica" charset="0"/>
              <a:cs typeface="ResPublica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EC36ED-3E0A-BA49-BC00-A470342C3A8B}"/>
              </a:ext>
            </a:extLst>
          </p:cNvPr>
          <p:cNvSpPr txBox="1"/>
          <p:nvPr/>
        </p:nvSpPr>
        <p:spPr>
          <a:xfrm>
            <a:off x="567004" y="276469"/>
            <a:ext cx="829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Sound Scape Creations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8B0F6B-8EC0-804D-8CDF-A118AD6F9F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1024"/>
            <a:ext cx="1006997" cy="130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9450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5174" y="6009603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Extension: Students create their own shapes and select instruments.</a:t>
            </a:r>
          </a:p>
          <a:p>
            <a:pPr algn="ctr"/>
            <a:endParaRPr lang="en-US" dirty="0">
              <a:latin typeface="Arial Rounded MT Bold" panose="020F0704030504030204" pitchFamily="34" charset="77"/>
              <a:ea typeface="ResPublica" charset="0"/>
              <a:cs typeface="ResPublica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EC36ED-3E0A-BA49-BC00-A470342C3A8B}"/>
              </a:ext>
            </a:extLst>
          </p:cNvPr>
          <p:cNvSpPr txBox="1"/>
          <p:nvPr/>
        </p:nvSpPr>
        <p:spPr>
          <a:xfrm>
            <a:off x="567004" y="266285"/>
            <a:ext cx="829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Sound Scape Creations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2BD4D-F8FA-B34D-9A92-C9FC0301E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0892" y="1353869"/>
            <a:ext cx="3391865" cy="43991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F6E605-8533-2F46-ABC5-F3F3FB856C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1024"/>
            <a:ext cx="1006997" cy="130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1680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0992" y="1640943"/>
            <a:ext cx="1391133" cy="18002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125" y="820423"/>
            <a:ext cx="4743480" cy="61386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26" y="1640943"/>
            <a:ext cx="1391133" cy="18002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859" y="1640943"/>
            <a:ext cx="1391133" cy="18002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0278" y="5071926"/>
            <a:ext cx="40410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Children listen to a piece of music and color a listening glyph.  </a:t>
            </a:r>
          </a:p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Audio is included!</a:t>
            </a:r>
          </a:p>
        </p:txBody>
      </p:sp>
      <p:pic>
        <p:nvPicPr>
          <p:cNvPr id="11" name="Grieg Morning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07728" y="3738473"/>
            <a:ext cx="812800" cy="812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90D157C-533C-F241-A752-36F97286EA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1024"/>
            <a:ext cx="1006997" cy="130362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4BE43FC-D9E2-B24C-BC36-30BCAC5BE1C3}"/>
              </a:ext>
            </a:extLst>
          </p:cNvPr>
          <p:cNvSpPr txBox="1"/>
          <p:nvPr/>
        </p:nvSpPr>
        <p:spPr>
          <a:xfrm>
            <a:off x="567004" y="266285"/>
            <a:ext cx="829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Color The Music</a:t>
            </a:r>
          </a:p>
        </p:txBody>
      </p:sp>
    </p:spTree>
    <p:extLst>
      <p:ext uri="{BB962C8B-B14F-4D97-AF65-F5344CB8AC3E}">
        <p14:creationId xmlns:p14="http://schemas.microsoft.com/office/powerpoint/2010/main" val="118780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75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6652"/>
            <a:ext cx="3261177" cy="25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646" y="2254127"/>
            <a:ext cx="3261177" cy="252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823" y="1045729"/>
            <a:ext cx="3261177" cy="252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849"/>
          <a:stretch/>
        </p:blipFill>
        <p:spPr>
          <a:xfrm>
            <a:off x="1118057" y="4876134"/>
            <a:ext cx="3261177" cy="8102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591"/>
          <a:stretch/>
        </p:blipFill>
        <p:spPr>
          <a:xfrm>
            <a:off x="5484905" y="4877330"/>
            <a:ext cx="3261177" cy="8167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593802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What rhythm is “xylophone?”  Sort the instrument names.  </a:t>
            </a:r>
          </a:p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After sorting, create a word rhythm composition of your own.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B4A9731-8562-EF4A-82FA-EB508DADEA85}"/>
              </a:ext>
            </a:extLst>
          </p:cNvPr>
          <p:cNvSpPr txBox="1"/>
          <p:nvPr/>
        </p:nvSpPr>
        <p:spPr>
          <a:xfrm>
            <a:off x="567004" y="266285"/>
            <a:ext cx="829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Instrument Name Sort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DC440CD-B039-1048-8CE4-EF9B4B86B5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1024"/>
            <a:ext cx="1006997" cy="130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370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97" b="49113"/>
          <a:stretch/>
        </p:blipFill>
        <p:spPr>
          <a:xfrm>
            <a:off x="122578" y="1420858"/>
            <a:ext cx="3465871" cy="45646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9" r="8863"/>
          <a:stretch/>
        </p:blipFill>
        <p:spPr>
          <a:xfrm>
            <a:off x="5847455" y="1097282"/>
            <a:ext cx="2875668" cy="271623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88449" y="4125629"/>
            <a:ext cx="55555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Children take turns looking at </a:t>
            </a:r>
            <a:r>
              <a:rPr lang="en-US" dirty="0" err="1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solfa</a:t>
            </a:r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 patterns and paper-clipping or pinning the correct pattern. They keep correct answers. The child with the most cards wins.</a:t>
            </a:r>
          </a:p>
          <a:p>
            <a:pPr algn="ctr"/>
            <a:endParaRPr lang="en-US" dirty="0">
              <a:latin typeface="Arial Rounded MT Bold" panose="020F0704030504030204" pitchFamily="34" charset="77"/>
              <a:ea typeface="ResPublica" charset="0"/>
              <a:cs typeface="ResPublica" charset="0"/>
            </a:endParaRPr>
          </a:p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Includes several sequenced levels:  </a:t>
            </a:r>
          </a:p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so-mi, la-so-mi, mi-re-do and do-mi-so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495462-449D-0645-97FF-BC6BE85CDA25}"/>
              </a:ext>
            </a:extLst>
          </p:cNvPr>
          <p:cNvSpPr txBox="1"/>
          <p:nvPr/>
        </p:nvSpPr>
        <p:spPr>
          <a:xfrm>
            <a:off x="567004" y="266285"/>
            <a:ext cx="829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Instrument Name Sort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E5D2BC4-7024-9041-8353-375B7F4334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1024"/>
            <a:ext cx="1006997" cy="1303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3058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10152"/>
            <a:ext cx="6683348" cy="51644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823" y="1249040"/>
            <a:ext cx="2085529" cy="16115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823" y="4857722"/>
            <a:ext cx="2093747" cy="16178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823" y="3053539"/>
            <a:ext cx="2085529" cy="161154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06128" y="879708"/>
            <a:ext cx="7241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One child conducts, while the rest of the group plays.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025"/>
            <a:ext cx="784144" cy="10151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337E6E0-38CB-0E45-87B6-6D5A340A6D78}"/>
              </a:ext>
            </a:extLst>
          </p:cNvPr>
          <p:cNvSpPr txBox="1"/>
          <p:nvPr/>
        </p:nvSpPr>
        <p:spPr>
          <a:xfrm>
            <a:off x="580885" y="123088"/>
            <a:ext cx="829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Rhythm Tracker</a:t>
            </a:r>
          </a:p>
        </p:txBody>
      </p:sp>
    </p:spTree>
    <p:extLst>
      <p:ext uri="{BB962C8B-B14F-4D97-AF65-F5344CB8AC3E}">
        <p14:creationId xmlns:p14="http://schemas.microsoft.com/office/powerpoint/2010/main" val="20490499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106128" y="879708"/>
            <a:ext cx="72414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Extension: Create your own!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025"/>
            <a:ext cx="784144" cy="10151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337E6E0-38CB-0E45-87B6-6D5A340A6D78}"/>
              </a:ext>
            </a:extLst>
          </p:cNvPr>
          <p:cNvSpPr txBox="1"/>
          <p:nvPr/>
        </p:nvSpPr>
        <p:spPr>
          <a:xfrm>
            <a:off x="580885" y="123088"/>
            <a:ext cx="8291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7030A0"/>
                </a:solidFill>
                <a:latin typeface="Broadway Copyist Text Roman" panose="02000503000000000000" pitchFamily="2" charset="2"/>
              </a:rPr>
              <a:t>Rhythm Tracker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E82D49-8615-3B40-9D7C-8494D9BC5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990" y="1481559"/>
            <a:ext cx="6209072" cy="479791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757956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/>
          <p:cNvSpPr>
            <a:spLocks noGrp="1" noChangeArrowheads="1"/>
          </p:cNvSpPr>
          <p:nvPr>
            <p:ph type="title"/>
          </p:nvPr>
        </p:nvSpPr>
        <p:spPr>
          <a:xfrm>
            <a:off x="24669" y="-43539"/>
            <a:ext cx="8454920" cy="1264992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>
                <a:latin typeface="Britannic Bold"/>
                <a:ea typeface="ＭＳ Ｐゴシック" charset="0"/>
                <a:cs typeface="Britannic Bold"/>
              </a:rPr>
              <a:t>Rhythm Dice </a:t>
            </a:r>
            <a:r>
              <a:rPr lang="en-US" b="1">
                <a:latin typeface="Britannic Bold"/>
                <a:ea typeface="ＭＳ Ｐゴシック" charset="0"/>
                <a:cs typeface="Britannic Bold"/>
              </a:rPr>
              <a:t>Games Centers</a:t>
            </a:r>
            <a:br>
              <a:rPr lang="en-US" b="1" dirty="0">
                <a:latin typeface="Britannic Bold"/>
                <a:ea typeface="ＭＳ Ｐゴシック" charset="0"/>
                <a:cs typeface="Britannic Bold"/>
              </a:rPr>
            </a:br>
            <a:r>
              <a:rPr lang="en-US" b="1" dirty="0">
                <a:latin typeface="Britannic Bold"/>
                <a:ea typeface="ＭＳ Ｐゴシック" charset="0"/>
                <a:cs typeface="Britannic Bold"/>
              </a:rPr>
              <a:t>7 </a:t>
            </a:r>
            <a:r>
              <a:rPr lang="en-US" b="1">
                <a:latin typeface="Britannic Bold"/>
                <a:ea typeface="ＭＳ Ｐゴシック" charset="0"/>
                <a:cs typeface="Britannic Bold"/>
              </a:rPr>
              <a:t>Worksheets teach/review/assess</a:t>
            </a:r>
            <a:endParaRPr lang="en-US" b="1" dirty="0">
              <a:latin typeface="Britannic Bold"/>
              <a:ea typeface="ＭＳ Ｐゴシック" charset="0"/>
              <a:cs typeface="Britannic Bold"/>
            </a:endParaRPr>
          </a:p>
        </p:txBody>
      </p:sp>
      <p:pic>
        <p:nvPicPr>
          <p:cNvPr id="5" name="Picture 14" descr="Rhythm D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364" y="1543780"/>
            <a:ext cx="1378157" cy="1842515"/>
          </a:xfrm>
          <a:prstGeom prst="rect">
            <a:avLst/>
          </a:prstGeom>
          <a:ln>
            <a:solidFill>
              <a:srgbClr val="000000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" name="Picture 5" descr="DICE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784" y="4091300"/>
            <a:ext cx="1489216" cy="6618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12736" y="4905644"/>
            <a:ext cx="1043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Britannic Bold"/>
                <a:cs typeface="Britannic Bold"/>
              </a:rPr>
              <a:t>Includes</a:t>
            </a:r>
          </a:p>
          <a:p>
            <a:r>
              <a:rPr lang="en-US" dirty="0">
                <a:latin typeface="Britannic Bold"/>
                <a:cs typeface="Britannic Bold"/>
              </a:rPr>
              <a:t>25 dice!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9" y="1507593"/>
            <a:ext cx="2404658" cy="311191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851" y="1491336"/>
            <a:ext cx="2417220" cy="312816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574" y="1491336"/>
            <a:ext cx="2412287" cy="31217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66" y="4955677"/>
            <a:ext cx="1508639" cy="195235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357" y="4958063"/>
            <a:ext cx="1506796" cy="19499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677" y="4955678"/>
            <a:ext cx="1490038" cy="192828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429" y="4955677"/>
            <a:ext cx="1469977" cy="1902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0242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121253"/>
            <a:ext cx="9056148" cy="45118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>
                <a:latin typeface="Britannic Bold"/>
                <a:ea typeface="ＭＳ Ｐゴシック" charset="0"/>
                <a:cs typeface="Britannic Bold"/>
              </a:rPr>
              <a:t>Rhythm Dice Games:  Table Talk</a:t>
            </a:r>
          </a:p>
        </p:txBody>
      </p:sp>
      <p:pic>
        <p:nvPicPr>
          <p:cNvPr id="5" name="Picture 14" descr="Rhythm D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298" y="121253"/>
            <a:ext cx="1378157" cy="1842515"/>
          </a:xfrm>
          <a:prstGeom prst="rect">
            <a:avLst/>
          </a:prstGeom>
          <a:ln>
            <a:solidFill>
              <a:srgbClr val="000000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" name="Picture 5" descr="DICE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239" y="2278799"/>
            <a:ext cx="1489216" cy="66187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39141" y="3167166"/>
            <a:ext cx="1043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Britannic Bold"/>
                <a:cs typeface="Britannic Bold"/>
              </a:rPr>
              <a:t>Includes</a:t>
            </a:r>
          </a:p>
          <a:p>
            <a:r>
              <a:rPr lang="en-US" dirty="0">
                <a:latin typeface="Britannic Bold"/>
                <a:cs typeface="Britannic Bold"/>
              </a:rPr>
              <a:t>25 dice!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9" y="733428"/>
            <a:ext cx="4760107" cy="61601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5641062" y="2940673"/>
            <a:ext cx="15874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Play with entire class OR</a:t>
            </a:r>
          </a:p>
          <a:p>
            <a:r>
              <a:rPr lang="en-US" sz="2400" b="1" dirty="0"/>
              <a:t>Use as a center</a:t>
            </a:r>
          </a:p>
        </p:txBody>
      </p:sp>
    </p:spTree>
    <p:extLst>
      <p:ext uri="{BB962C8B-B14F-4D97-AF65-F5344CB8AC3E}">
        <p14:creationId xmlns:p14="http://schemas.microsoft.com/office/powerpoint/2010/main" val="2911443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able talk new gir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68" y="0"/>
            <a:ext cx="9008532" cy="675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8551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 talk 2 girl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58" y="50799"/>
            <a:ext cx="8912577" cy="668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83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able talk I won!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917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8933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121252"/>
            <a:ext cx="9143998" cy="558511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>
                <a:latin typeface="Britannic Bold"/>
                <a:ea typeface="ＭＳ Ｐゴシック" charset="0"/>
                <a:cs typeface="Britannic Bold"/>
              </a:rPr>
              <a:t>Rhythm Dice Games:  Scales </a:t>
            </a:r>
            <a:r>
              <a:rPr lang="en-US" b="1">
                <a:latin typeface="Britannic Bold"/>
                <a:ea typeface="ＭＳ Ｐゴシック" charset="0"/>
                <a:cs typeface="Britannic Bold"/>
              </a:rPr>
              <a:t>and Slides</a:t>
            </a:r>
            <a:endParaRPr lang="en-US" b="1" dirty="0">
              <a:latin typeface="Britannic Bold"/>
              <a:ea typeface="ＭＳ Ｐゴシック" charset="0"/>
              <a:cs typeface="Britannic Bold"/>
            </a:endParaRPr>
          </a:p>
        </p:txBody>
      </p:sp>
      <p:pic>
        <p:nvPicPr>
          <p:cNvPr id="5" name="Picture 14" descr="Rhythm D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7660" y="894423"/>
            <a:ext cx="1378157" cy="1842515"/>
          </a:xfrm>
          <a:prstGeom prst="rect">
            <a:avLst/>
          </a:prstGeom>
          <a:ln>
            <a:solidFill>
              <a:srgbClr val="000000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" name="Picture 5" descr="DICE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410" y="3041044"/>
            <a:ext cx="1489216" cy="6618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83532" y="4102774"/>
            <a:ext cx="1043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Britannic Bold"/>
                <a:cs typeface="Britannic Bold"/>
              </a:rPr>
              <a:t>Includes</a:t>
            </a:r>
          </a:p>
          <a:p>
            <a:r>
              <a:rPr lang="en-US" dirty="0">
                <a:latin typeface="Britannic Bold"/>
                <a:cs typeface="Britannic Bold"/>
              </a:rPr>
              <a:t>25 dice!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629" y="896471"/>
            <a:ext cx="4606636" cy="596152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055457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ales and slides kid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32" y="304799"/>
            <a:ext cx="8511824" cy="638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572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ales and slides pointin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72667" cy="4254500"/>
          </a:xfrm>
          <a:prstGeom prst="rect">
            <a:avLst/>
          </a:prstGeom>
        </p:spPr>
      </p:pic>
      <p:pic>
        <p:nvPicPr>
          <p:cNvPr id="2" name="Picture 1" descr="scales and slides winn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088" y="2827867"/>
            <a:ext cx="5373511" cy="403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3535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1252"/>
            <a:ext cx="7772400" cy="558511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>
                <a:latin typeface="Britannic Bold"/>
                <a:ea typeface="ＭＳ Ｐゴシック" charset="0"/>
                <a:cs typeface="Britannic Bold"/>
              </a:rPr>
              <a:t>Rhythm Dice Games: Race Track</a:t>
            </a:r>
          </a:p>
        </p:txBody>
      </p:sp>
      <p:pic>
        <p:nvPicPr>
          <p:cNvPr id="5" name="Picture 14" descr="Rhythm D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705" y="953347"/>
            <a:ext cx="1378157" cy="1842515"/>
          </a:xfrm>
          <a:prstGeom prst="rect">
            <a:avLst/>
          </a:prstGeom>
          <a:ln>
            <a:solidFill>
              <a:srgbClr val="000000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" name="Picture 5" descr="DICE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7455" y="3099968"/>
            <a:ext cx="1489216" cy="6618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526600" y="4137498"/>
            <a:ext cx="1043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Britannic Bold"/>
                <a:cs typeface="Britannic Bold"/>
              </a:rPr>
              <a:t>Includes</a:t>
            </a:r>
          </a:p>
          <a:p>
            <a:r>
              <a:rPr lang="en-US" dirty="0">
                <a:latin typeface="Britannic Bold"/>
                <a:cs typeface="Britannic Bold"/>
              </a:rPr>
              <a:t>25 dice!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700" y="754706"/>
            <a:ext cx="4716182" cy="61032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1349014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31812"/>
            <a:ext cx="9143998" cy="60732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>
                <a:latin typeface="Britannic Bold"/>
                <a:ea typeface="ＭＳ Ｐゴシック" charset="0"/>
                <a:cs typeface="Britannic Bold"/>
              </a:rPr>
              <a:t>Rhythm </a:t>
            </a:r>
            <a:r>
              <a:rPr lang="en-US" b="1">
                <a:latin typeface="Britannic Bold"/>
                <a:ea typeface="ＭＳ Ｐゴシック" charset="0"/>
                <a:cs typeface="Britannic Bold"/>
              </a:rPr>
              <a:t>Dice Games:  Add Them Up</a:t>
            </a:r>
            <a:endParaRPr lang="en-US" b="1" dirty="0">
              <a:latin typeface="Britannic Bold"/>
              <a:ea typeface="ＭＳ Ｐゴシック" charset="0"/>
              <a:cs typeface="Britannic Bold"/>
            </a:endParaRPr>
          </a:p>
        </p:txBody>
      </p:sp>
      <p:pic>
        <p:nvPicPr>
          <p:cNvPr id="4" name="Picture 14" descr="Rhythm D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730" y="3441904"/>
            <a:ext cx="1378157" cy="1842515"/>
          </a:xfrm>
          <a:prstGeom prst="rect">
            <a:avLst/>
          </a:prstGeom>
          <a:ln>
            <a:solidFill>
              <a:srgbClr val="000000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Picture 4" descr="DICE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480" y="5588525"/>
            <a:ext cx="1489216" cy="6618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40571" y="1251443"/>
            <a:ext cx="213119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ritannic Bold"/>
                <a:cs typeface="Britannic Bold"/>
              </a:rPr>
              <a:t>Player throws 2-4 dice and totals the note values.  The first player to reach the target wins.  (16, 24, 32)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05" y="876680"/>
            <a:ext cx="4662394" cy="603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811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31812"/>
            <a:ext cx="9143998" cy="607327"/>
          </a:xfrm>
        </p:spPr>
        <p:txBody>
          <a:bodyPr>
            <a:noAutofit/>
          </a:bodyPr>
          <a:lstStyle/>
          <a:p>
            <a:pPr eaLnBrk="1" hangingPunct="1"/>
            <a:r>
              <a:rPr lang="en-US" sz="3700" b="1" dirty="0">
                <a:latin typeface="Britannic Bold"/>
                <a:ea typeface="ＭＳ Ｐゴシック" charset="0"/>
                <a:cs typeface="Britannic Bold"/>
              </a:rPr>
              <a:t>Rhythm Dice Games:  Battling Note Values</a:t>
            </a:r>
          </a:p>
        </p:txBody>
      </p:sp>
      <p:pic>
        <p:nvPicPr>
          <p:cNvPr id="4" name="Picture 14" descr="Rhythm D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878" y="3152537"/>
            <a:ext cx="1378157" cy="1842515"/>
          </a:xfrm>
          <a:prstGeom prst="rect">
            <a:avLst/>
          </a:prstGeom>
          <a:ln>
            <a:solidFill>
              <a:srgbClr val="000000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Picture 4" descr="DICE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1628" y="5299158"/>
            <a:ext cx="1489216" cy="6618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40571" y="1251443"/>
            <a:ext cx="213119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ritannic Bold"/>
                <a:cs typeface="Britannic Bold"/>
              </a:rPr>
              <a:t>Each player throws a dice.  The one with the highest note values scores a point.  If there’s a tie, they duel.</a:t>
            </a:r>
          </a:p>
          <a:p>
            <a:endParaRPr lang="en-US" dirty="0">
              <a:latin typeface="Britannic Bold"/>
              <a:cs typeface="Britannic Bold"/>
            </a:endParaRPr>
          </a:p>
          <a:p>
            <a:r>
              <a:rPr lang="en-US" dirty="0">
                <a:latin typeface="Britannic Bold"/>
                <a:cs typeface="Britannic Bold"/>
              </a:rPr>
              <a:t>Player with the most points wins.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86" y="733428"/>
            <a:ext cx="4732624" cy="612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6251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31812"/>
            <a:ext cx="9143998" cy="607327"/>
          </a:xfrm>
        </p:spPr>
        <p:txBody>
          <a:bodyPr>
            <a:noAutofit/>
          </a:bodyPr>
          <a:lstStyle/>
          <a:p>
            <a:pPr eaLnBrk="1" hangingPunct="1"/>
            <a:r>
              <a:rPr lang="en-US" sz="3700" b="1" dirty="0">
                <a:latin typeface="Britannic Bold"/>
                <a:ea typeface="ＭＳ Ｐゴシック" charset="0"/>
                <a:cs typeface="Britannic Bold"/>
              </a:rPr>
              <a:t>Rhythm Dice Games: Shake and Make 4/4</a:t>
            </a:r>
          </a:p>
        </p:txBody>
      </p:sp>
      <p:pic>
        <p:nvPicPr>
          <p:cNvPr id="4" name="Picture 14" descr="Rhythm D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014" y="2041367"/>
            <a:ext cx="1378157" cy="1842515"/>
          </a:xfrm>
          <a:prstGeom prst="rect">
            <a:avLst/>
          </a:prstGeom>
          <a:ln>
            <a:solidFill>
              <a:srgbClr val="000000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Picture 4" descr="DICE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764" y="4187988"/>
            <a:ext cx="1489216" cy="6618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40571" y="1251443"/>
            <a:ext cx="213119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ritannic Bold"/>
                <a:cs typeface="Britannic Bold"/>
              </a:rPr>
              <a:t>The group needs 1dice and one copy of the template. </a:t>
            </a:r>
          </a:p>
          <a:p>
            <a:endParaRPr lang="en-US" dirty="0">
              <a:latin typeface="Britannic Bold"/>
              <a:cs typeface="Britannic Bold"/>
            </a:endParaRPr>
          </a:p>
          <a:p>
            <a:r>
              <a:rPr lang="en-US" dirty="0">
                <a:latin typeface="Britannic Bold"/>
                <a:cs typeface="Britannic Bold"/>
              </a:rPr>
              <a:t> Roll the dice and choose where on the grid to put your note.  First player to complete the grid wins.  </a:t>
            </a:r>
          </a:p>
          <a:p>
            <a:endParaRPr lang="en-US" dirty="0">
              <a:latin typeface="Britannic Bold"/>
              <a:cs typeface="Britannic Bold"/>
            </a:endParaRPr>
          </a:p>
          <a:p>
            <a:r>
              <a:rPr lang="en-US" dirty="0">
                <a:latin typeface="Britannic Bold"/>
                <a:cs typeface="Britannic Bold"/>
              </a:rPr>
              <a:t>Copy your rhythm from grid to staff and perform the composition.</a:t>
            </a:r>
          </a:p>
          <a:p>
            <a:endParaRPr lang="en-US" dirty="0">
              <a:latin typeface="Britannic Bold"/>
              <a:cs typeface="Britannic Bold"/>
            </a:endParaRPr>
          </a:p>
          <a:p>
            <a:endParaRPr lang="en-US" dirty="0">
              <a:latin typeface="Britannic Bold"/>
              <a:cs typeface="Britannic Bol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1" y="796275"/>
            <a:ext cx="4684061" cy="606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71321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31812"/>
            <a:ext cx="9143998" cy="607327"/>
          </a:xfrm>
        </p:spPr>
        <p:txBody>
          <a:bodyPr>
            <a:noAutofit/>
          </a:bodyPr>
          <a:lstStyle/>
          <a:p>
            <a:pPr eaLnBrk="1" hangingPunct="1"/>
            <a:r>
              <a:rPr lang="en-US" sz="3700" b="1" dirty="0">
                <a:latin typeface="Britannic Bold"/>
                <a:ea typeface="ＭＳ Ｐゴシック" charset="0"/>
                <a:cs typeface="Britannic Bold"/>
              </a:rPr>
              <a:t>Rhythm Dice Games: Shake and Make 3/4</a:t>
            </a:r>
          </a:p>
        </p:txBody>
      </p:sp>
      <p:pic>
        <p:nvPicPr>
          <p:cNvPr id="4" name="Picture 14" descr="Rhythm Di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926" y="2052942"/>
            <a:ext cx="1378157" cy="1842515"/>
          </a:xfrm>
          <a:prstGeom prst="rect">
            <a:avLst/>
          </a:prstGeom>
          <a:ln>
            <a:solidFill>
              <a:srgbClr val="000000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Picture 4" descr="DICE.t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676" y="4199563"/>
            <a:ext cx="1489216" cy="6618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40571" y="1251443"/>
            <a:ext cx="213119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Britannic Bold"/>
                <a:cs typeface="Britannic Bold"/>
              </a:rPr>
              <a:t>The group needs 1dice and one copy of the template. </a:t>
            </a:r>
          </a:p>
          <a:p>
            <a:endParaRPr lang="en-US" dirty="0">
              <a:latin typeface="Britannic Bold"/>
              <a:cs typeface="Britannic Bold"/>
            </a:endParaRPr>
          </a:p>
          <a:p>
            <a:r>
              <a:rPr lang="en-US" dirty="0">
                <a:latin typeface="Britannic Bold"/>
                <a:cs typeface="Britannic Bold"/>
              </a:rPr>
              <a:t> Roll the dice and choose where on the grid to put your note.  First player to complete the grid wins.  </a:t>
            </a:r>
          </a:p>
          <a:p>
            <a:endParaRPr lang="en-US" dirty="0">
              <a:latin typeface="Britannic Bold"/>
              <a:cs typeface="Britannic Bold"/>
            </a:endParaRPr>
          </a:p>
          <a:p>
            <a:r>
              <a:rPr lang="en-US" dirty="0">
                <a:latin typeface="Britannic Bold"/>
                <a:cs typeface="Britannic Bold"/>
              </a:rPr>
              <a:t>Copy your rhythm from grid to staff and perform the composition.</a:t>
            </a:r>
          </a:p>
          <a:p>
            <a:endParaRPr lang="en-US" dirty="0">
              <a:latin typeface="Britannic Bold"/>
              <a:cs typeface="Britannic Bold"/>
            </a:endParaRPr>
          </a:p>
          <a:p>
            <a:endParaRPr lang="en-US" dirty="0">
              <a:latin typeface="Britannic Bold"/>
              <a:cs typeface="Britannic Bold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63" y="613366"/>
            <a:ext cx="4794896" cy="620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181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2"/>
          <p:cNvSpPr>
            <a:spLocks noGrp="1" noChangeArrowheads="1"/>
          </p:cNvSpPr>
          <p:nvPr>
            <p:ph type="title"/>
          </p:nvPr>
        </p:nvSpPr>
        <p:spPr>
          <a:xfrm>
            <a:off x="2309491" y="456739"/>
            <a:ext cx="6693831" cy="6036115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b="1" dirty="0">
                <a:latin typeface="Britannic Bold"/>
                <a:ea typeface="ＭＳ Ｐゴシック" charset="0"/>
                <a:cs typeface="Britannic Bold"/>
              </a:rPr>
              <a:t>Music Center Kits 1 – 2</a:t>
            </a:r>
            <a:br>
              <a:rPr lang="en-US" sz="3600" b="1" dirty="0">
                <a:latin typeface="Britannic Bold"/>
                <a:ea typeface="ＭＳ Ｐゴシック" charset="0"/>
                <a:cs typeface="Britannic Bold"/>
              </a:rPr>
            </a:br>
            <a:br>
              <a:rPr lang="en-US" sz="3600" b="1" dirty="0">
                <a:latin typeface="Britannic Bold"/>
                <a:ea typeface="ＭＳ Ｐゴシック" charset="0"/>
                <a:cs typeface="Britannic Bold"/>
              </a:rPr>
            </a:br>
            <a:r>
              <a:rPr lang="en-US" sz="3600" b="1" dirty="0">
                <a:latin typeface="Britannic Bold"/>
                <a:ea typeface="ＭＳ Ｐゴシック" charset="0"/>
                <a:cs typeface="Britannic Bold"/>
              </a:rPr>
              <a:t>Each Kit includes</a:t>
            </a:r>
            <a:br>
              <a:rPr lang="en-US" sz="3600" b="1" dirty="0">
                <a:latin typeface="Britannic Bold"/>
                <a:ea typeface="ＭＳ Ｐゴシック" charset="0"/>
                <a:cs typeface="Britannic Bold"/>
              </a:rPr>
            </a:br>
            <a:r>
              <a:rPr lang="en-US" sz="3600" b="1" dirty="0">
                <a:latin typeface="Britannic Bold"/>
                <a:ea typeface="ＭＳ Ｐゴシック" charset="0"/>
                <a:cs typeface="Britannic Bold"/>
              </a:rPr>
              <a:t>4-5 copies of each game and all </a:t>
            </a:r>
            <a:r>
              <a:rPr lang="en-US" sz="3600" b="1" dirty="0" err="1">
                <a:latin typeface="Britannic Bold"/>
                <a:ea typeface="ＭＳ Ｐゴシック" charset="0"/>
                <a:cs typeface="Britannic Bold"/>
              </a:rPr>
              <a:t>reproducibles</a:t>
            </a:r>
            <a:r>
              <a:rPr lang="en-US" sz="3600" b="1" dirty="0">
                <a:latin typeface="Britannic Bold"/>
                <a:ea typeface="ＭＳ Ｐゴシック" charset="0"/>
                <a:cs typeface="Britannic Bold"/>
              </a:rPr>
              <a:t>, info, </a:t>
            </a:r>
            <a:r>
              <a:rPr lang="en-US" sz="3600" b="1" dirty="0" err="1">
                <a:latin typeface="Britannic Bold"/>
                <a:ea typeface="ＭＳ Ｐゴシック" charset="0"/>
                <a:cs typeface="Britannic Bold"/>
              </a:rPr>
              <a:t>etc</a:t>
            </a:r>
            <a:r>
              <a:rPr lang="en-US" sz="3600" b="1" dirty="0">
                <a:latin typeface="Britannic Bold"/>
                <a:ea typeface="ＭＳ Ｐゴシック" charset="0"/>
                <a:cs typeface="Britannic Bold"/>
              </a:rPr>
              <a:t> !</a:t>
            </a:r>
            <a:br>
              <a:rPr lang="en-US" sz="3600" b="1" dirty="0">
                <a:latin typeface="Britannic Bold"/>
                <a:ea typeface="ＭＳ Ｐゴシック" charset="0"/>
                <a:cs typeface="Britannic Bold"/>
              </a:rPr>
            </a:br>
            <a:br>
              <a:rPr lang="en-US" sz="3600" b="1" dirty="0">
                <a:latin typeface="Britannic Bold"/>
                <a:ea typeface="ＭＳ Ｐゴシック" charset="0"/>
                <a:cs typeface="Britannic Bold"/>
              </a:rPr>
            </a:br>
            <a:r>
              <a:rPr lang="en-US" sz="3600" b="1" dirty="0">
                <a:latin typeface="Britannic Bold"/>
                <a:ea typeface="ＭＳ Ｐゴシック" charset="0"/>
                <a:cs typeface="Britannic Bold"/>
              </a:rPr>
              <a:t>* Note Name Games</a:t>
            </a:r>
            <a:br>
              <a:rPr lang="en-US" sz="3600" b="1" dirty="0">
                <a:latin typeface="Britannic Bold"/>
                <a:ea typeface="ＭＳ Ｐゴシック" charset="0"/>
                <a:cs typeface="Britannic Bold"/>
              </a:rPr>
            </a:br>
            <a:r>
              <a:rPr lang="en-US" sz="3600" b="1" dirty="0">
                <a:latin typeface="Britannic Bold"/>
                <a:ea typeface="ＭＳ Ｐゴシック" charset="0"/>
                <a:cs typeface="Britannic Bold"/>
              </a:rPr>
              <a:t>* Tempo</a:t>
            </a:r>
            <a:br>
              <a:rPr lang="en-US" sz="3600" b="1" dirty="0">
                <a:latin typeface="Britannic Bold"/>
                <a:ea typeface="ＭＳ Ｐゴシック" charset="0"/>
                <a:cs typeface="Britannic Bold"/>
              </a:rPr>
            </a:br>
            <a:r>
              <a:rPr lang="en-US" sz="3600" b="1" dirty="0">
                <a:latin typeface="Britannic Bold"/>
                <a:ea typeface="ＭＳ Ｐゴシック" charset="0"/>
                <a:cs typeface="Britannic Bold"/>
              </a:rPr>
              <a:t>* Dynamics</a:t>
            </a:r>
            <a:br>
              <a:rPr lang="en-US" sz="3600" b="1" dirty="0">
                <a:latin typeface="Britannic Bold"/>
                <a:ea typeface="ＭＳ Ｐゴシック" charset="0"/>
                <a:cs typeface="Britannic Bold"/>
              </a:rPr>
            </a:br>
            <a:r>
              <a:rPr lang="en-US" sz="3600" b="1" dirty="0">
                <a:latin typeface="Britannic Bold"/>
                <a:ea typeface="ＭＳ Ｐゴシック" charset="0"/>
                <a:cs typeface="Britannic Bold"/>
              </a:rPr>
              <a:t>* Terms and Symbols</a:t>
            </a:r>
          </a:p>
        </p:txBody>
      </p:sp>
      <p:pic>
        <p:nvPicPr>
          <p:cNvPr id="3" name="Picture 11" descr="Music Centers Kit 1 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23" y="3439628"/>
            <a:ext cx="2012509" cy="26029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 descr="Music Centers Kit 2 co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23" y="656031"/>
            <a:ext cx="2012509" cy="260298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38306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7205" y="632297"/>
            <a:ext cx="5020235" cy="3738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Melody Composition</a:t>
            </a:r>
          </a:p>
          <a:p>
            <a:pPr algn="ctr">
              <a:lnSpc>
                <a:spcPct val="150000"/>
              </a:lnSpc>
            </a:pPr>
            <a:r>
              <a:rPr lang="en-US" sz="1600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Rhythm Composition</a:t>
            </a:r>
          </a:p>
          <a:p>
            <a:pPr algn="ctr">
              <a:lnSpc>
                <a:spcPct val="150000"/>
              </a:lnSpc>
            </a:pPr>
            <a:r>
              <a:rPr lang="en-US" sz="1600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Which Rhythm Do you Hear?</a:t>
            </a:r>
          </a:p>
          <a:p>
            <a:pPr algn="ctr">
              <a:lnSpc>
                <a:spcPct val="150000"/>
              </a:lnSpc>
            </a:pPr>
            <a:r>
              <a:rPr lang="en-US" sz="1600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Match the Melody</a:t>
            </a:r>
          </a:p>
          <a:p>
            <a:pPr algn="ctr">
              <a:lnSpc>
                <a:spcPct val="150000"/>
              </a:lnSpc>
            </a:pPr>
            <a:r>
              <a:rPr lang="en-US" sz="1600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Which Instrument Did you Hear?</a:t>
            </a:r>
          </a:p>
          <a:p>
            <a:pPr algn="ctr">
              <a:lnSpc>
                <a:spcPct val="150000"/>
              </a:lnSpc>
            </a:pPr>
            <a:r>
              <a:rPr lang="en-US" sz="1600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Note Name Memory</a:t>
            </a:r>
          </a:p>
          <a:p>
            <a:pPr algn="ctr">
              <a:lnSpc>
                <a:spcPct val="150000"/>
              </a:lnSpc>
            </a:pPr>
            <a:r>
              <a:rPr lang="en-US" sz="1600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Coconut Chaos</a:t>
            </a:r>
          </a:p>
          <a:p>
            <a:pPr algn="ctr">
              <a:lnSpc>
                <a:spcPct val="150000"/>
              </a:lnSpc>
            </a:pPr>
            <a:r>
              <a:rPr lang="en-US" sz="1600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Note Toss Games</a:t>
            </a:r>
          </a:p>
          <a:p>
            <a:pPr algn="ctr">
              <a:lnSpc>
                <a:spcPct val="150000"/>
              </a:lnSpc>
            </a:pPr>
            <a:r>
              <a:rPr lang="en-US" sz="1600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Space Music Adventure</a:t>
            </a:r>
          </a:p>
          <a:p>
            <a:pPr algn="ctr">
              <a:lnSpc>
                <a:spcPct val="150000"/>
              </a:lnSpc>
            </a:pPr>
            <a:r>
              <a:rPr lang="en-US" sz="1600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Instrument Bingo (in partners)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076" y="816494"/>
            <a:ext cx="2784224" cy="16665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536" y="4518318"/>
            <a:ext cx="2851753" cy="20240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00" y="4518317"/>
            <a:ext cx="2615223" cy="20240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099" y="4518317"/>
            <a:ext cx="2598977" cy="20240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D753BC5B-3707-2849-9BAC-58DA37532C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" y="31812"/>
            <a:ext cx="9143998" cy="607327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700" b="1" dirty="0">
                <a:latin typeface="Britannic Bold"/>
                <a:ea typeface="ＭＳ Ｐゴシック" charset="0"/>
                <a:cs typeface="Britannic Bold"/>
              </a:rPr>
              <a:t>Games on </a:t>
            </a:r>
            <a:r>
              <a:rPr lang="en-US" sz="3700" b="1" dirty="0" err="1">
                <a:latin typeface="Britannic Bold"/>
                <a:ea typeface="ＭＳ Ｐゴシック" charset="0"/>
                <a:cs typeface="Britannic Bold"/>
              </a:rPr>
              <a:t>Musicplay</a:t>
            </a:r>
            <a:r>
              <a:rPr lang="en-US" sz="3700" b="1" dirty="0">
                <a:latin typeface="Britannic Bold"/>
                <a:ea typeface="ＭＳ Ｐゴシック" charset="0"/>
                <a:cs typeface="Britannic Bold"/>
              </a:rPr>
              <a:t> Online: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69DD1DF-A937-0346-834F-F99E4E6858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6935" y="2621406"/>
            <a:ext cx="2682506" cy="1719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426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540279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Britannic Bold"/>
                <a:cs typeface="Britannic Bold"/>
              </a:rPr>
              <a:t>Make booklets of reproducible theory pages that work on concepts in your curriculum.</a:t>
            </a:r>
          </a:p>
          <a:p>
            <a:pPr algn="ctr"/>
            <a:endParaRPr lang="en-US" dirty="0">
              <a:latin typeface="Britannic Bold"/>
              <a:cs typeface="Britannic Bold"/>
            </a:endParaRPr>
          </a:p>
          <a:p>
            <a:pPr algn="ctr"/>
            <a:r>
              <a:rPr lang="en-US" dirty="0">
                <a:latin typeface="Britannic Bold"/>
                <a:cs typeface="Britannic Bold"/>
              </a:rPr>
              <a:t>Have a tub for each class to put their booklets when center time is done.</a:t>
            </a:r>
          </a:p>
        </p:txBody>
      </p:sp>
      <p:pic>
        <p:nvPicPr>
          <p:cNvPr id="7" name="Picture 9" descr="Know Your Rhythms 20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89" y="1457293"/>
            <a:ext cx="2559534" cy="3324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 descr="Know Your Note Nam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9" t="8592" r="6351" b="7864"/>
          <a:stretch>
            <a:fillRect/>
          </a:stretch>
        </p:blipFill>
        <p:spPr bwMode="auto">
          <a:xfrm>
            <a:off x="3298750" y="1457293"/>
            <a:ext cx="2674094" cy="3324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 descr="Know Term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271" y="1457293"/>
            <a:ext cx="2545105" cy="3324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2">
            <a:extLst>
              <a:ext uri="{FF2B5EF4-FFF2-40B4-BE49-F238E27FC236}">
                <a16:creationId xmlns:a16="http://schemas.microsoft.com/office/drawing/2014/main" id="{09EA5CC3-1D96-2142-855F-A3E50F5C04AD}"/>
              </a:ext>
            </a:extLst>
          </p:cNvPr>
          <p:cNvSpPr txBox="1">
            <a:spLocks noChangeArrowheads="1"/>
          </p:cNvSpPr>
          <p:nvPr/>
        </p:nvSpPr>
        <p:spPr>
          <a:xfrm>
            <a:off x="1" y="254551"/>
            <a:ext cx="9143998" cy="6073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700" b="1" dirty="0">
                <a:latin typeface="Britannic Bold"/>
                <a:ea typeface="ＭＳ Ｐゴシック" charset="0"/>
                <a:cs typeface="Britannic Bold"/>
              </a:rPr>
              <a:t>Theory Worksheet Stations</a:t>
            </a:r>
          </a:p>
        </p:txBody>
      </p:sp>
    </p:spTree>
    <p:extLst>
      <p:ext uri="{BB962C8B-B14F-4D97-AF65-F5344CB8AC3E}">
        <p14:creationId xmlns:p14="http://schemas.microsoft.com/office/powerpoint/2010/main" val="11527296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99" y="852985"/>
            <a:ext cx="1530829" cy="198175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414" y="883815"/>
            <a:ext cx="1507014" cy="1950926"/>
          </a:xfrm>
          <a:prstGeom prst="rect">
            <a:avLst/>
          </a:prstGeom>
        </p:spPr>
      </p:pic>
      <p:pic>
        <p:nvPicPr>
          <p:cNvPr id="8" name="Picture 9" descr="Know Your Rhythms 200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004" y="1015674"/>
            <a:ext cx="1268311" cy="1647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" descr="Know Your Note Nam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9" t="8592" r="6351" b="7864"/>
          <a:stretch>
            <a:fillRect/>
          </a:stretch>
        </p:blipFill>
        <p:spPr bwMode="auto">
          <a:xfrm>
            <a:off x="6077698" y="1015675"/>
            <a:ext cx="1325078" cy="1647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 descr="Know Term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776" y="1020247"/>
            <a:ext cx="1261161" cy="1647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1" descr="Music Centers Kit 1 COVE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99" y="3906143"/>
            <a:ext cx="1595718" cy="206390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2" descr="Music Centers Kit 2 cove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415" y="3906143"/>
            <a:ext cx="1595718" cy="206390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 descr="Rhythm Dic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181" y="3716661"/>
            <a:ext cx="1708109" cy="2283642"/>
          </a:xfrm>
          <a:prstGeom prst="rect">
            <a:avLst/>
          </a:prstGeom>
          <a:ln>
            <a:solidFill>
              <a:srgbClr val="000000"/>
            </a:solidFill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6" name="TextBox 15"/>
          <p:cNvSpPr txBox="1"/>
          <p:nvPr/>
        </p:nvSpPr>
        <p:spPr>
          <a:xfrm>
            <a:off x="137764" y="2906392"/>
            <a:ext cx="34143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Super Simple Centers </a:t>
            </a:r>
          </a:p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K-1 and Gr. 2-3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3101" y="6000303"/>
            <a:ext cx="3018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Music Centers Kits 1-2</a:t>
            </a:r>
          </a:p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Gr. 3-5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0" y="2679246"/>
            <a:ext cx="4336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Know Your Rhythms, Note Names, </a:t>
            </a:r>
          </a:p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Terms and Symbols</a:t>
            </a: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A1FE513A-A1E2-F44C-B776-381F7B25C4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" y="66981"/>
            <a:ext cx="9143998" cy="607327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700" b="1" dirty="0">
                <a:latin typeface="Britannic Bold"/>
                <a:ea typeface="ＭＳ Ｐゴシック" charset="0"/>
                <a:cs typeface="Britannic Bold"/>
              </a:rPr>
              <a:t>Resources Used: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DAF003E-DE04-1546-92FE-40497757AF65}"/>
              </a:ext>
            </a:extLst>
          </p:cNvPr>
          <p:cNvSpPr txBox="1"/>
          <p:nvPr/>
        </p:nvSpPr>
        <p:spPr>
          <a:xfrm>
            <a:off x="5230922" y="6068221"/>
            <a:ext cx="30186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 Rounded MT Bold" panose="020F0704030504030204" pitchFamily="34" charset="77"/>
                <a:ea typeface="ResPublica" charset="0"/>
                <a:cs typeface="ResPublica" charset="0"/>
              </a:rPr>
              <a:t>Rhythm Dice Games</a:t>
            </a:r>
          </a:p>
        </p:txBody>
      </p:sp>
    </p:spTree>
    <p:extLst>
      <p:ext uri="{BB962C8B-B14F-4D97-AF65-F5344CB8AC3E}">
        <p14:creationId xmlns:p14="http://schemas.microsoft.com/office/powerpoint/2010/main" val="7622371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4000</TotalTime>
  <Words>1873</Words>
  <Application>Microsoft Macintosh PowerPoint</Application>
  <PresentationFormat>On-screen Show (4:3)</PresentationFormat>
  <Paragraphs>261</Paragraphs>
  <Slides>51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3" baseType="lpstr">
      <vt:lpstr>ＭＳ Ｐゴシック</vt:lpstr>
      <vt:lpstr>Arial</vt:lpstr>
      <vt:lpstr>Arial Rounded MT Bold</vt:lpstr>
      <vt:lpstr>Britannic Bold</vt:lpstr>
      <vt:lpstr>Broadway Copyist Text Roman</vt:lpstr>
      <vt:lpstr>Calibri</vt:lpstr>
      <vt:lpstr>Calibri Light</vt:lpstr>
      <vt:lpstr>Chalkduster</vt:lpstr>
      <vt:lpstr>Mangal</vt:lpstr>
      <vt:lpstr>ResPublica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Super Simple Centers K-1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Super Simple Centers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Rhythm Dice Games Centers 7 Worksheets teach/review/assess</vt:lpstr>
      <vt:lpstr>Rhythm Dice Games:  Table Talk</vt:lpstr>
      <vt:lpstr>PowerPoint Presentation</vt:lpstr>
      <vt:lpstr>PowerPoint Presentation</vt:lpstr>
      <vt:lpstr>PowerPoint Presentation</vt:lpstr>
      <vt:lpstr>Rhythm Dice Games:  Scales and Slides</vt:lpstr>
      <vt:lpstr>PowerPoint Presentation</vt:lpstr>
      <vt:lpstr>PowerPoint Presentation</vt:lpstr>
      <vt:lpstr>Rhythm Dice Games: Race Track</vt:lpstr>
      <vt:lpstr>Rhythm Dice Games:  Add Them Up</vt:lpstr>
      <vt:lpstr>Rhythm Dice Games:  Battling Note Values</vt:lpstr>
      <vt:lpstr>Rhythm Dice Games: Shake and Make 4/4</vt:lpstr>
      <vt:lpstr>Rhythm Dice Games: Shake and Make 3/4</vt:lpstr>
      <vt:lpstr>Music Center Kits 1 – 2  Each Kit includes 4-5 copies of each game and all reproducibles, info, etc !  * Note Name Games * Tempo * Dynamics * Terms and Symbols</vt:lpstr>
      <vt:lpstr>Games on Musicplay Online:</vt:lpstr>
      <vt:lpstr>PowerPoint Presentation</vt:lpstr>
      <vt:lpstr>Resources Used: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 Simple Centers</dc:title>
  <dc:creator>Denise Gagne</dc:creator>
  <cp:lastModifiedBy>Stacy Werner</cp:lastModifiedBy>
  <cp:revision>93</cp:revision>
  <dcterms:created xsi:type="dcterms:W3CDTF">2018-07-17T13:41:32Z</dcterms:created>
  <dcterms:modified xsi:type="dcterms:W3CDTF">2023-09-19T02:15:31Z</dcterms:modified>
</cp:coreProperties>
</file>